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96" r:id="rId2"/>
  </p:sldMasterIdLst>
  <p:notesMasterIdLst>
    <p:notesMasterId r:id="rId21"/>
  </p:notesMasterIdLst>
  <p:sldIdLst>
    <p:sldId id="430" r:id="rId3"/>
    <p:sldId id="362" r:id="rId4"/>
    <p:sldId id="456" r:id="rId5"/>
    <p:sldId id="424" r:id="rId6"/>
    <p:sldId id="434" r:id="rId7"/>
    <p:sldId id="322" r:id="rId8"/>
    <p:sldId id="373" r:id="rId9"/>
    <p:sldId id="452" r:id="rId10"/>
    <p:sldId id="447" r:id="rId11"/>
    <p:sldId id="448" r:id="rId12"/>
    <p:sldId id="367" r:id="rId13"/>
    <p:sldId id="432" r:id="rId14"/>
    <p:sldId id="374" r:id="rId15"/>
    <p:sldId id="375" r:id="rId16"/>
    <p:sldId id="463" r:id="rId17"/>
    <p:sldId id="398" r:id="rId18"/>
    <p:sldId id="399" r:id="rId19"/>
    <p:sldId id="43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0000FF"/>
    <a:srgbClr val="CC00CC"/>
    <a:srgbClr val="FA4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76"/>
  </p:normalViewPr>
  <p:slideViewPr>
    <p:cSldViewPr>
      <p:cViewPr>
        <p:scale>
          <a:sx n="134" d="100"/>
          <a:sy n="134" d="100"/>
        </p:scale>
        <p:origin x="156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2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21C9C-4AB4-4121-A26B-3879EE077D9D}" type="datetimeFigureOut">
              <a:rPr lang="fr-FR" smtClean="0"/>
              <a:pPr/>
              <a:t>30/10/2018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78727-DE3F-43BB-BC5C-4D72EE16880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02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u="sng" dirty="0" smtClean="0"/>
              <a:t>Pensée complexe </a:t>
            </a:r>
            <a:r>
              <a:rPr lang="fr-FR" dirty="0" smtClean="0"/>
              <a:t>est à la fois</a:t>
            </a:r>
            <a:r>
              <a:rPr lang="fr-FR" baseline="0" dirty="0" smtClean="0"/>
              <a:t> </a:t>
            </a:r>
            <a:r>
              <a:rPr lang="fr-FR" b="1" baseline="0" dirty="0" smtClean="0"/>
              <a:t>critique</a:t>
            </a:r>
            <a:r>
              <a:rPr lang="fr-FR" baseline="0" dirty="0" smtClean="0"/>
              <a:t>, </a:t>
            </a:r>
            <a:r>
              <a:rPr lang="fr-FR" b="1" baseline="0" dirty="0" smtClean="0"/>
              <a:t>créative</a:t>
            </a:r>
            <a:r>
              <a:rPr lang="fr-FR" baseline="0" dirty="0" smtClean="0"/>
              <a:t> (normativité plutôt que normalisation) et </a:t>
            </a:r>
            <a:r>
              <a:rPr lang="fr-FR" b="1" baseline="0" dirty="0" smtClean="0">
                <a:solidFill>
                  <a:schemeClr val="accent1"/>
                </a:solidFill>
              </a:rPr>
              <a:t>responsable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78727-DE3F-43BB-BC5C-4D72EE16880A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794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78727-DE3F-43BB-BC5C-4D72EE16880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791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Affect</a:t>
            </a:r>
            <a:r>
              <a:rPr lang="fr-FR" baseline="0" dirty="0" smtClean="0"/>
              <a:t> Percept Concept : un outil pour analyser les œuvres : elles résultent toujours des trois domaines. Mais il est possible de déterminer quelles sont les caractéristiques dominantes, tout en appréciant aussi les autres caractéristiques. Exemple : </a:t>
            </a:r>
            <a:r>
              <a:rPr lang="fr-FR" baseline="0" dirty="0" err="1" smtClean="0"/>
              <a:t>Anselm</a:t>
            </a:r>
            <a:r>
              <a:rPr lang="fr-FR" baseline="0" dirty="0" smtClean="0"/>
              <a:t> Kieffer ? </a:t>
            </a:r>
            <a:r>
              <a:rPr lang="fr-FR" baseline="0" dirty="0" err="1" smtClean="0"/>
              <a:t>Anish</a:t>
            </a:r>
            <a:r>
              <a:rPr lang="fr-FR" baseline="0" dirty="0" smtClean="0"/>
              <a:t> Kapoor ? Joseph </a:t>
            </a:r>
            <a:r>
              <a:rPr lang="fr-FR" baseline="0" dirty="0" err="1" smtClean="0"/>
              <a:t>Kosuth</a:t>
            </a:r>
            <a:r>
              <a:rPr lang="fr-FR" baseline="0" dirty="0" smtClean="0"/>
              <a:t> ?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78727-DE3F-43BB-BC5C-4D72EE16880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726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78727-DE3F-43BB-BC5C-4D72EE16880A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631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78727-DE3F-43BB-BC5C-4D72EE16880A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57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78727-DE3F-43BB-BC5C-4D72EE16880A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302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7513" y="2743200"/>
            <a:ext cx="8308975" cy="85725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>
            <a:lvl1pPr>
              <a:defRPr sz="4600" b="1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29025"/>
            <a:ext cx="6400800" cy="533400"/>
          </a:xfrm>
          <a:effectLst>
            <a:outerShdw dist="17961" dir="2700000" algn="ctr" rotWithShape="0">
              <a:srgbClr val="000000"/>
            </a:outerShdw>
          </a:effectLst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FF0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77FDA56-D39A-4776-8949-57A43C03D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B5902-2563-43C3-9B41-93BBF0C0D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60239-6902-4184-83AB-34F35E49EF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77FDA56-D39A-4776-8949-57A43C03DC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F5392D5-6190-49CA-AA73-FD43B79D5E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F5F232-758A-4221-8580-A40D6E3EFD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C528-9445-4744-B097-A143BF8DE3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7374A0-2DE7-4284-95EF-153278F4EE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26D4D2-D41C-4137-B7ED-F58F198C8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04309-2FF2-4E9B-A47A-2E98EA377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FBC334-EC84-456C-B24E-A49F349B6A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392D5-6190-49CA-AA73-FD43B79D5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518DFF-1B9E-4C74-B393-94EA3BE94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B5902-2563-43C3-9B41-93BBF0C0D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C60239-6902-4184-83AB-34F35E49EF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5F232-758A-4221-8580-A40D6E3EFD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8C528-9445-4744-B097-A143BF8DE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374A0-2DE7-4284-95EF-153278F4E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6D4D2-D41C-4137-B7ED-F58F198C83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04309-2FF2-4E9B-A47A-2E98EA377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BC334-EC84-456C-B24E-A49F349B6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18DFF-1B9E-4C74-B393-94EA3BE946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119A85E9-F725-4242-AB5D-0753A8AF169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9A85E9-F725-4242-AB5D-0753A8AF16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apaka.be/sites/yapaka.be/files/publication/ta-82-kerlan-langar-art-web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www.youtube.com/watch?v=DvcJtn7ZCf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5348808"/>
            <a:ext cx="8280920" cy="1752600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sz="1700" dirty="0" smtClean="0"/>
              <a:t>André Scherb, </a:t>
            </a:r>
            <a:r>
              <a:rPr lang="fr-FR" sz="1700" dirty="0" err="1" smtClean="0"/>
              <a:t>Mcf</a:t>
            </a:r>
            <a:r>
              <a:rPr lang="fr-FR" sz="1700" dirty="0" smtClean="0"/>
              <a:t>, Rennes 2, </a:t>
            </a:r>
            <a:r>
              <a:rPr lang="fr-FR" sz="1700" smtClean="0"/>
              <a:t>le 24 OCTOBRE 2018</a:t>
            </a:r>
            <a:endParaRPr lang="fr-FR" sz="17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DA56-D39A-4776-8949-57A43C03DC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639000" cy="2880320"/>
          </a:xfrm>
        </p:spPr>
        <p:txBody>
          <a:bodyPr>
            <a:normAutofit fontScale="90000"/>
          </a:bodyPr>
          <a:lstStyle/>
          <a:p>
            <a:r>
              <a:rPr lang="fr-FR" sz="6600" dirty="0" smtClean="0"/>
              <a:t>Les Arts plastiques</a:t>
            </a:r>
            <a:br>
              <a:rPr lang="fr-FR" sz="6600" dirty="0" smtClean="0"/>
            </a:br>
            <a:r>
              <a:rPr lang="fr-FR" sz="6600" dirty="0" smtClean="0"/>
              <a:t/>
            </a:r>
            <a:br>
              <a:rPr lang="fr-FR" sz="6600" dirty="0" smtClean="0"/>
            </a:br>
            <a:r>
              <a:rPr lang="fr-FR" sz="6600" dirty="0" smtClean="0"/>
              <a:t>2 </a:t>
            </a:r>
            <a:br>
              <a:rPr lang="fr-FR" sz="6600" dirty="0" smtClean="0"/>
            </a:br>
            <a:r>
              <a:rPr lang="fr-FR" sz="4400" dirty="0" smtClean="0">
                <a:solidFill>
                  <a:schemeClr val="tx2">
                    <a:lumMod val="75000"/>
                  </a:schemeClr>
                </a:solidFill>
              </a:rPr>
              <a:t>Processus de création et         Intelligences multiples </a:t>
            </a: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4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4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Master 1 MEEF PLC </a:t>
            </a:r>
            <a:endParaRPr lang="fr-FR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51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L’intelligence émotionnelle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301618" y="6361853"/>
            <a:ext cx="747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Bar-On</a:t>
            </a:r>
            <a:r>
              <a:rPr lang="fr-FR" dirty="0" smtClean="0"/>
              <a:t> directeur de l’Institut des intelligences appliquées du </a:t>
            </a:r>
            <a:r>
              <a:rPr lang="fr-FR" dirty="0"/>
              <a:t>D</a:t>
            </a:r>
            <a:r>
              <a:rPr lang="fr-FR" dirty="0" smtClean="0"/>
              <a:t>anemark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08" y="1527175"/>
            <a:ext cx="4618892" cy="4572000"/>
          </a:xfrm>
        </p:spPr>
      </p:pic>
      <p:sp>
        <p:nvSpPr>
          <p:cNvPr id="8" name="Rectangle 7"/>
          <p:cNvSpPr/>
          <p:nvPr/>
        </p:nvSpPr>
        <p:spPr>
          <a:xfrm>
            <a:off x="301618" y="1689516"/>
            <a:ext cx="29302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r-FR" dirty="0" err="1" smtClean="0">
                <a:solidFill>
                  <a:srgbClr val="333333"/>
                </a:solidFill>
                <a:latin typeface="+mj-lt"/>
              </a:rPr>
              <a:t>Bar-On</a:t>
            </a:r>
            <a:r>
              <a:rPr lang="fr-FR" dirty="0" smtClean="0">
                <a:solidFill>
                  <a:srgbClr val="333333"/>
                </a:solidFill>
                <a:latin typeface="+mj-lt"/>
              </a:rPr>
              <a:t> (1997) définit 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l’IE comme un ensemble d’aptitudes, de compétences et d’habiletés </a:t>
            </a:r>
            <a:r>
              <a:rPr lang="fr-FR" b="1" dirty="0">
                <a:solidFill>
                  <a:schemeClr val="accent1"/>
                </a:solidFill>
                <a:latin typeface="+mj-lt"/>
              </a:rPr>
              <a:t>non cognitives 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qui influencent la capacité de l’individu à réussir en s’adaptant aux </a:t>
            </a:r>
            <a:r>
              <a:rPr lang="fr-FR" dirty="0" smtClean="0">
                <a:solidFill>
                  <a:srgbClr val="333333"/>
                </a:solidFill>
                <a:latin typeface="+mj-lt"/>
              </a:rPr>
              <a:t>pressions </a:t>
            </a:r>
            <a:r>
              <a:rPr lang="fr-FR" dirty="0">
                <a:solidFill>
                  <a:srgbClr val="333333"/>
                </a:solidFill>
                <a:latin typeface="+mj-lt"/>
              </a:rPr>
              <a:t>et aux exigences de son environnement</a:t>
            </a:r>
            <a:r>
              <a:rPr lang="fr-FR" dirty="0" smtClean="0">
                <a:solidFill>
                  <a:srgbClr val="333333"/>
                </a:solidFill>
                <a:latin typeface="+mj-lt"/>
              </a:rPr>
              <a:t>.</a:t>
            </a:r>
          </a:p>
          <a:p>
            <a:pPr fontAlgn="base"/>
            <a:r>
              <a:rPr lang="fr-FR" dirty="0" err="1" smtClean="0">
                <a:latin typeface="+mj-lt"/>
              </a:rPr>
              <a:t>Bar-On</a:t>
            </a:r>
            <a:r>
              <a:rPr lang="fr-FR" dirty="0" smtClean="0">
                <a:latin typeface="+mj-lt"/>
              </a:rPr>
              <a:t> </a:t>
            </a:r>
            <a:r>
              <a:rPr lang="fr-FR" dirty="0">
                <a:latin typeface="+mj-lt"/>
              </a:rPr>
              <a:t>(2000) parle aujourd’hui ” </a:t>
            </a:r>
            <a:r>
              <a:rPr lang="fr-FR" b="1" i="1" dirty="0">
                <a:latin typeface="+mj-lt"/>
              </a:rPr>
              <a:t>d’intelligence émotionnelle et sociale</a:t>
            </a:r>
            <a:r>
              <a:rPr lang="fr-FR" dirty="0">
                <a:latin typeface="+mj-lt"/>
              </a:rPr>
              <a:t> ”</a:t>
            </a:r>
          </a:p>
          <a:p>
            <a:pPr fontAlgn="base"/>
            <a:endParaRPr lang="fr-FR" b="0" i="0" u="none" strike="noStrike" dirty="0">
              <a:solidFill>
                <a:srgbClr val="333333"/>
              </a:solidFill>
              <a:effectLst/>
              <a:latin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65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81816"/>
            <a:ext cx="9144000" cy="758952"/>
          </a:xfrm>
        </p:spPr>
        <p:txBody>
          <a:bodyPr>
            <a:normAutofit fontScale="90000"/>
          </a:bodyPr>
          <a:lstStyle/>
          <a:p>
            <a:r>
              <a:rPr lang="fr-FR" dirty="0"/>
              <a:t>Une éducation de la </a:t>
            </a:r>
            <a:r>
              <a:rPr lang="fr-FR" dirty="0" smtClean="0"/>
              <a:t>sensibilité par </a:t>
            </a:r>
            <a:r>
              <a:rPr lang="fr-FR" dirty="0"/>
              <a:t>la </a:t>
            </a:r>
            <a:r>
              <a:rPr lang="fr-FR" dirty="0" smtClean="0"/>
              <a:t>sensibilité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2400" b="1" dirty="0"/>
              <a:t>Les </a:t>
            </a:r>
            <a:r>
              <a:rPr lang="fr-FR" sz="2400" b="1" dirty="0" smtClean="0"/>
              <a:t>enseignements et </a:t>
            </a:r>
            <a:r>
              <a:rPr lang="fr-FR" sz="2400" b="1" dirty="0"/>
              <a:t>l’éducation artistiques </a:t>
            </a:r>
          </a:p>
          <a:p>
            <a:pPr marL="0" indent="0">
              <a:buNone/>
            </a:pPr>
            <a:r>
              <a:rPr lang="fr-FR" sz="1800" dirty="0" smtClean="0"/>
              <a:t>	        </a:t>
            </a:r>
            <a:r>
              <a:rPr lang="fr-FR" sz="1800" b="1" dirty="0" smtClean="0">
                <a:solidFill>
                  <a:srgbClr val="0000FF"/>
                </a:solidFill>
              </a:rPr>
              <a:t> </a:t>
            </a:r>
            <a:r>
              <a:rPr lang="fr-FR" sz="1400" b="1" dirty="0" err="1" smtClean="0">
                <a:solidFill>
                  <a:srgbClr val="0000FF"/>
                </a:solidFill>
              </a:rPr>
              <a:t>éduscol</a:t>
            </a:r>
            <a:r>
              <a:rPr lang="fr-FR" sz="1400" b="1" dirty="0" smtClean="0">
                <a:solidFill>
                  <a:srgbClr val="0000FF"/>
                </a:solidFill>
              </a:rPr>
              <a:t> </a:t>
            </a:r>
            <a:r>
              <a:rPr lang="fr-FR" sz="1400" dirty="0">
                <a:solidFill>
                  <a:srgbClr val="0000FF"/>
                </a:solidFill>
              </a:rPr>
              <a:t>C2_C3_EEA-_</a:t>
            </a:r>
            <a:r>
              <a:rPr lang="fr-FR" sz="1400" dirty="0" smtClean="0">
                <a:solidFill>
                  <a:srgbClr val="0000FF"/>
                </a:solidFill>
              </a:rPr>
              <a:t>education-sensibilite_570431.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sz="2200" dirty="0" smtClean="0"/>
              <a:t>La </a:t>
            </a:r>
            <a:r>
              <a:rPr lang="fr-FR" sz="2200" dirty="0"/>
              <a:t>reconnaissance d’une </a:t>
            </a:r>
            <a:r>
              <a:rPr lang="fr-FR" sz="2200" b="1" dirty="0">
                <a:solidFill>
                  <a:srgbClr val="820000"/>
                </a:solidFill>
              </a:rPr>
              <a:t>intelligence sensible </a:t>
            </a:r>
            <a:r>
              <a:rPr lang="fr-FR" sz="2200" dirty="0"/>
              <a:t>à l’</a:t>
            </a:r>
            <a:r>
              <a:rPr lang="fr-FR" sz="2200" dirty="0" err="1"/>
              <a:t>école</a:t>
            </a:r>
            <a:r>
              <a:rPr lang="fr-FR" sz="2200" dirty="0"/>
              <a:t> </a:t>
            </a:r>
            <a:r>
              <a:rPr lang="fr-FR" sz="2200" dirty="0" smtClean="0"/>
              <a:t>: </a:t>
            </a:r>
            <a:r>
              <a:rPr lang="fr-FR" sz="2200" i="1" dirty="0" smtClean="0"/>
              <a:t>Plan </a:t>
            </a:r>
            <a:r>
              <a:rPr lang="fr-FR" sz="2200" i="1" dirty="0"/>
              <a:t>pour les arts et la culture à l’</a:t>
            </a:r>
            <a:r>
              <a:rPr lang="fr-FR" sz="2200" i="1" dirty="0" err="1"/>
              <a:t>école</a:t>
            </a:r>
            <a:r>
              <a:rPr lang="fr-FR" sz="2200" i="1" dirty="0"/>
              <a:t> </a:t>
            </a:r>
            <a:r>
              <a:rPr lang="fr-FR" sz="2200" dirty="0"/>
              <a:t>(2000), </a:t>
            </a:r>
            <a:r>
              <a:rPr lang="fr-FR" sz="2200" dirty="0" smtClean="0"/>
              <a:t>Jack </a:t>
            </a:r>
            <a:r>
              <a:rPr lang="fr-FR" sz="2200" dirty="0"/>
              <a:t>Lang, </a:t>
            </a:r>
            <a:r>
              <a:rPr lang="fr-FR" sz="2200" dirty="0" smtClean="0"/>
              <a:t>Catherine </a:t>
            </a:r>
            <a:r>
              <a:rPr lang="fr-FR" sz="2200" dirty="0" err="1" smtClean="0"/>
              <a:t>Tasca</a:t>
            </a:r>
            <a:r>
              <a:rPr lang="fr-FR" sz="2200" dirty="0"/>
              <a:t> </a:t>
            </a:r>
            <a:r>
              <a:rPr lang="fr-FR" sz="2200" dirty="0" smtClean="0"/>
              <a:t>(acquisition </a:t>
            </a:r>
            <a:r>
              <a:rPr lang="fr-FR" sz="2200" dirty="0"/>
              <a:t>de </a:t>
            </a:r>
            <a:r>
              <a:rPr lang="fr-FR" sz="2200" dirty="0" smtClean="0"/>
              <a:t>compétences fondamentales</a:t>
            </a:r>
            <a:r>
              <a:rPr lang="fr-FR" sz="2200" dirty="0"/>
              <a:t>, cognitives, </a:t>
            </a:r>
            <a:r>
              <a:rPr lang="fr-FR" sz="2200" dirty="0" smtClean="0"/>
              <a:t>méthodologiques, sociales).</a:t>
            </a:r>
          </a:p>
          <a:p>
            <a:pPr marL="0" indent="0">
              <a:buNone/>
            </a:pPr>
            <a:endParaRPr lang="fr-FR" sz="2200" dirty="0" smtClean="0"/>
          </a:p>
          <a:p>
            <a:r>
              <a:rPr lang="fr-FR" sz="2200" dirty="0" smtClean="0"/>
              <a:t>Les </a:t>
            </a:r>
            <a:r>
              <a:rPr lang="fr-FR" sz="2200" dirty="0"/>
              <a:t>enseignements et l’</a:t>
            </a:r>
            <a:r>
              <a:rPr lang="fr-FR" sz="2200" dirty="0" err="1"/>
              <a:t>éducation</a:t>
            </a:r>
            <a:r>
              <a:rPr lang="fr-FR" sz="2200" dirty="0"/>
              <a:t> </a:t>
            </a:r>
            <a:r>
              <a:rPr lang="fr-FR" sz="2200" dirty="0" smtClean="0"/>
              <a:t>artistique </a:t>
            </a:r>
            <a:r>
              <a:rPr lang="fr-FR" sz="2200" dirty="0"/>
              <a:t>entretiennent </a:t>
            </a:r>
            <a:r>
              <a:rPr lang="fr-FR" sz="2200" b="1" dirty="0">
                <a:solidFill>
                  <a:srgbClr val="820000"/>
                </a:solidFill>
              </a:rPr>
              <a:t>un rapport </a:t>
            </a:r>
            <a:r>
              <a:rPr lang="fr-FR" sz="2200" b="1" dirty="0" smtClean="0">
                <a:solidFill>
                  <a:srgbClr val="820000"/>
                </a:solidFill>
              </a:rPr>
              <a:t>spécifique </a:t>
            </a:r>
            <a:r>
              <a:rPr lang="fr-FR" sz="2200" b="1" dirty="0">
                <a:solidFill>
                  <a:srgbClr val="820000"/>
                </a:solidFill>
              </a:rPr>
              <a:t>au savoir</a:t>
            </a:r>
            <a:r>
              <a:rPr lang="fr-FR" sz="2200" dirty="0"/>
              <a:t>, qui se </a:t>
            </a:r>
            <a:r>
              <a:rPr lang="fr-FR" sz="2200" dirty="0" smtClean="0"/>
              <a:t>développe </a:t>
            </a:r>
            <a:r>
              <a:rPr lang="fr-FR" sz="2200" dirty="0"/>
              <a:t>à partir </a:t>
            </a:r>
            <a:r>
              <a:rPr lang="fr-FR" sz="2200" b="1" dirty="0">
                <a:solidFill>
                  <a:schemeClr val="accent1"/>
                </a:solidFill>
              </a:rPr>
              <a:t>d’un </a:t>
            </a:r>
            <a:r>
              <a:rPr lang="fr-FR" sz="2200" b="1" i="1" dirty="0">
                <a:solidFill>
                  <a:schemeClr val="accent1"/>
                </a:solidFill>
              </a:rPr>
              <a:t>agir </a:t>
            </a:r>
            <a:r>
              <a:rPr lang="fr-FR" sz="2200" b="1" dirty="0">
                <a:solidFill>
                  <a:schemeClr val="accent1"/>
                </a:solidFill>
              </a:rPr>
              <a:t>en situation de production et de perception. 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FR" sz="2200" dirty="0"/>
          </a:p>
          <a:p>
            <a:r>
              <a:rPr lang="fr-FR" sz="2200" b="1" dirty="0" smtClean="0">
                <a:solidFill>
                  <a:srgbClr val="820000"/>
                </a:solidFill>
              </a:rPr>
              <a:t>Une pédagogie </a:t>
            </a:r>
            <a:r>
              <a:rPr lang="fr-FR" sz="2200" b="1" dirty="0">
                <a:solidFill>
                  <a:srgbClr val="820000"/>
                </a:solidFill>
              </a:rPr>
              <a:t>du </a:t>
            </a:r>
            <a:r>
              <a:rPr lang="fr-FR" sz="2200" b="1" dirty="0" smtClean="0">
                <a:solidFill>
                  <a:srgbClr val="820000"/>
                </a:solidFill>
              </a:rPr>
              <a:t>sensible</a:t>
            </a:r>
            <a:r>
              <a:rPr lang="fr-FR" sz="2200" dirty="0">
                <a:solidFill>
                  <a:srgbClr val="820000"/>
                </a:solidFill>
              </a:rPr>
              <a:t> </a:t>
            </a:r>
            <a:r>
              <a:rPr lang="fr-FR" sz="2200" dirty="0" smtClean="0">
                <a:solidFill>
                  <a:schemeClr val="accent1"/>
                </a:solidFill>
              </a:rPr>
              <a:t>: </a:t>
            </a:r>
            <a:r>
              <a:rPr lang="fr-FR" sz="2200" dirty="0" smtClean="0"/>
              <a:t>Postulat </a:t>
            </a:r>
            <a:r>
              <a:rPr lang="fr-FR" sz="2200" dirty="0"/>
              <a:t>didactique qui veut que l’objectivation et la construction du savoir </a:t>
            </a:r>
            <a:r>
              <a:rPr lang="fr-FR" sz="2200" b="1" dirty="0">
                <a:solidFill>
                  <a:srgbClr val="820000"/>
                </a:solidFill>
              </a:rPr>
              <a:t>puisent leur source dans la sollicitation de </a:t>
            </a:r>
            <a:r>
              <a:rPr lang="fr-FR" sz="2200" b="1" dirty="0" smtClean="0">
                <a:solidFill>
                  <a:srgbClr val="820000"/>
                </a:solidFill>
              </a:rPr>
              <a:t>l’émotion </a:t>
            </a:r>
            <a:r>
              <a:rPr lang="fr-FR" sz="2200" dirty="0" smtClean="0"/>
              <a:t>née </a:t>
            </a:r>
            <a:r>
              <a:rPr lang="fr-FR" sz="2200" dirty="0"/>
              <a:t>de la pratique vocale, plastique, corporelle et/ou de la rencontre avec une </a:t>
            </a:r>
            <a:r>
              <a:rPr lang="fr-FR" sz="2200" dirty="0" smtClean="0"/>
              <a:t>pièce </a:t>
            </a:r>
            <a:r>
              <a:rPr lang="fr-FR" sz="2200" dirty="0"/>
              <a:t>musicale, une œuvre d’art, un spectacle. </a:t>
            </a:r>
          </a:p>
          <a:p>
            <a:endParaRPr lang="fr-FR" sz="2400" dirty="0">
              <a:solidFill>
                <a:schemeClr val="accent1"/>
              </a:solidFill>
            </a:endParaRPr>
          </a:p>
          <a:p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6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58952"/>
          </a:xfrm>
        </p:spPr>
        <p:txBody>
          <a:bodyPr>
            <a:normAutofit/>
          </a:bodyPr>
          <a:lstStyle/>
          <a:p>
            <a:r>
              <a:rPr lang="fr-FR" dirty="0" smtClean="0"/>
              <a:t>Une intelligence sensible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4D2-D41C-4137-B7ED-F58F198C83F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9552" y="1700808"/>
            <a:ext cx="8152584" cy="45243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fr-FR" dirty="0">
                <a:latin typeface="+mj-lt"/>
              </a:rPr>
              <a:t>Le </a:t>
            </a:r>
            <a:r>
              <a:rPr lang="fr-FR" b="1" dirty="0">
                <a:latin typeface="+mj-lt"/>
              </a:rPr>
              <a:t>paradigme du sensible </a:t>
            </a:r>
            <a:r>
              <a:rPr lang="fr-FR" dirty="0" smtClean="0"/>
              <a:t>: une approche phénoménologique et </a:t>
            </a:r>
            <a:r>
              <a:rPr lang="fr-FR" dirty="0" err="1" smtClean="0"/>
              <a:t>somato</a:t>
            </a:r>
            <a:r>
              <a:rPr lang="fr-FR" dirty="0" smtClean="0"/>
              <a:t>-psychopédagogique</a:t>
            </a: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2"/>
                </a:solidFill>
              </a:rPr>
              <a:t>Eve Berger et Danis Bois </a:t>
            </a:r>
            <a:r>
              <a:rPr lang="fr-FR" dirty="0" smtClean="0"/>
              <a:t>(2008). </a:t>
            </a:r>
            <a:endParaRPr lang="fr-FR" dirty="0"/>
          </a:p>
          <a:p>
            <a:endParaRPr lang="fr-FR" b="1" dirty="0" smtClean="0"/>
          </a:p>
          <a:p>
            <a:r>
              <a:rPr lang="fr-FR" dirty="0" smtClean="0"/>
              <a:t>1 .  Dimension </a:t>
            </a:r>
            <a:r>
              <a:rPr lang="fr-FR" b="1" dirty="0" smtClean="0"/>
              <a:t>perceptive et sensorielle </a:t>
            </a:r>
            <a:r>
              <a:rPr lang="fr-FR" dirty="0" smtClean="0"/>
              <a:t>: ce qui est perçu par les sens.</a:t>
            </a:r>
          </a:p>
          <a:p>
            <a:endParaRPr lang="fr-FR" dirty="0" smtClean="0"/>
          </a:p>
          <a:p>
            <a:pPr marL="342900" indent="-342900">
              <a:buAutoNum type="arabicPeriod" startAt="2"/>
            </a:pPr>
            <a:r>
              <a:rPr lang="fr-FR" dirty="0" smtClean="0"/>
              <a:t>Dimension </a:t>
            </a:r>
            <a:r>
              <a:rPr lang="fr-FR" b="1" dirty="0" smtClean="0"/>
              <a:t>affective et/ou émotionnelle</a:t>
            </a:r>
          </a:p>
          <a:p>
            <a:pPr marL="342900" indent="-342900">
              <a:buAutoNum type="arabicPeriod" startAt="2"/>
            </a:pPr>
            <a:endParaRPr lang="fr-FR" dirty="0" smtClean="0"/>
          </a:p>
          <a:p>
            <a:pPr marL="342900" indent="-342900">
              <a:buAutoNum type="arabicPeriod" startAt="2"/>
            </a:pPr>
            <a:r>
              <a:rPr lang="fr-FR" b="1" dirty="0" smtClean="0"/>
              <a:t>Le paradigme du sensible </a:t>
            </a:r>
            <a:r>
              <a:rPr lang="fr-FR" dirty="0" smtClean="0"/>
              <a:t>revoie aux « phénomènes et processus qui adviennent à la conscience d’un sujet quand celui-ci se </a:t>
            </a:r>
            <a:r>
              <a:rPr lang="fr-FR" b="1" dirty="0" smtClean="0">
                <a:solidFill>
                  <a:srgbClr val="820000"/>
                </a:solidFill>
              </a:rPr>
              <a:t>met en lien</a:t>
            </a:r>
            <a:r>
              <a:rPr lang="fr-FR" dirty="0" smtClean="0"/>
              <a:t> avec son </a:t>
            </a:r>
            <a:r>
              <a:rPr lang="fr-FR" b="1" dirty="0" smtClean="0"/>
              <a:t>monde intérieur </a:t>
            </a:r>
            <a:r>
              <a:rPr lang="fr-FR" dirty="0" smtClean="0"/>
              <a:t>via </a:t>
            </a:r>
            <a:r>
              <a:rPr lang="fr-FR" b="1" dirty="0" smtClean="0"/>
              <a:t>un ressenti intime et profond </a:t>
            </a:r>
            <a:r>
              <a:rPr lang="fr-FR" dirty="0" smtClean="0"/>
              <a:t>de son corps. » </a:t>
            </a:r>
            <a:endParaRPr lang="fr-FR" dirty="0"/>
          </a:p>
          <a:p>
            <a:pPr marL="317500" indent="-317500"/>
            <a:r>
              <a:rPr lang="fr-FR" dirty="0"/>
              <a:t> </a:t>
            </a:r>
            <a:r>
              <a:rPr lang="fr-FR" dirty="0" smtClean="0"/>
              <a:t>     Cela suppose une qualité d’attention et de présence à l’expérience intérieure,    aux mouvements internes du corps. </a:t>
            </a:r>
          </a:p>
          <a:p>
            <a:pPr marL="317500" indent="-317500"/>
            <a:r>
              <a:rPr lang="fr-FR" b="1" dirty="0">
                <a:solidFill>
                  <a:schemeClr val="accent1"/>
                </a:solidFill>
              </a:rPr>
              <a:t> </a:t>
            </a:r>
            <a:r>
              <a:rPr lang="fr-FR" b="1" dirty="0" smtClean="0">
                <a:solidFill>
                  <a:schemeClr val="accent1"/>
                </a:solidFill>
              </a:rPr>
              <a:t>    Le corps est exprimé en première personne, en « je »</a:t>
            </a: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2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Théorie des intelligences multiples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301752" y="1340769"/>
            <a:ext cx="8503920" cy="5112567"/>
          </a:xfrm>
        </p:spPr>
        <p:txBody>
          <a:bodyPr>
            <a:noAutofit/>
          </a:bodyPr>
          <a:lstStyle/>
          <a:p>
            <a:r>
              <a:rPr lang="fr-FR" sz="2400" b="1" dirty="0" smtClean="0">
                <a:solidFill>
                  <a:schemeClr val="tx2"/>
                </a:solidFill>
              </a:rPr>
              <a:t>Howard Gardner </a:t>
            </a:r>
            <a:r>
              <a:rPr lang="fr-FR" sz="1800" dirty="0" smtClean="0"/>
              <a:t>(1983, 1993)</a:t>
            </a:r>
          </a:p>
          <a:p>
            <a:pPr marL="0" indent="0">
              <a:buNone/>
            </a:pPr>
            <a:endParaRPr lang="fr-FR" sz="1800" b="1" dirty="0" smtClean="0"/>
          </a:p>
          <a:p>
            <a:pPr lvl="0"/>
            <a:r>
              <a:rPr lang="fr-FR" sz="1800" b="1" dirty="0" smtClean="0"/>
              <a:t>Intelligence interpersonnelle </a:t>
            </a:r>
            <a:r>
              <a:rPr lang="fr-FR" sz="1800" dirty="0" smtClean="0"/>
              <a:t>: </a:t>
            </a:r>
            <a:r>
              <a:rPr lang="fr-FR" sz="1800" dirty="0"/>
              <a:t>capacité de comprendre et d´interpréter les comportements </a:t>
            </a:r>
            <a:r>
              <a:rPr lang="fr-FR" sz="1800" b="1" dirty="0"/>
              <a:t>verbaux ou non </a:t>
            </a:r>
            <a:r>
              <a:rPr lang="fr-FR" sz="1800" b="1" dirty="0" smtClean="0">
                <a:solidFill>
                  <a:schemeClr val="accent1"/>
                </a:solidFill>
              </a:rPr>
              <a:t>d´autrui</a:t>
            </a:r>
            <a:endParaRPr lang="fr-FR" sz="1800" dirty="0" smtClean="0"/>
          </a:p>
          <a:p>
            <a:pPr lvl="0"/>
            <a:endParaRPr lang="fr-FR" sz="1800" dirty="0"/>
          </a:p>
          <a:p>
            <a:pPr lvl="0"/>
            <a:r>
              <a:rPr lang="fr-FR" sz="1800" b="1" dirty="0"/>
              <a:t>Intelligence </a:t>
            </a:r>
            <a:r>
              <a:rPr lang="fr-FR" sz="1800" b="1" dirty="0" err="1" smtClean="0"/>
              <a:t>intrapersonnelle</a:t>
            </a:r>
            <a:r>
              <a:rPr lang="fr-FR" sz="1800" b="1" dirty="0" smtClean="0"/>
              <a:t> </a:t>
            </a:r>
            <a:r>
              <a:rPr lang="fr-FR" sz="1800" dirty="0" smtClean="0"/>
              <a:t>: </a:t>
            </a:r>
            <a:r>
              <a:rPr lang="fr-FR" sz="1800" dirty="0"/>
              <a:t>aptitude à se former une représentation de </a:t>
            </a:r>
            <a:r>
              <a:rPr lang="fr-FR" sz="1800" b="1" dirty="0">
                <a:solidFill>
                  <a:schemeClr val="accent1"/>
                </a:solidFill>
              </a:rPr>
              <a:t>ses propres actions </a:t>
            </a:r>
            <a:r>
              <a:rPr lang="fr-FR" sz="1800" dirty="0"/>
              <a:t>et à </a:t>
            </a:r>
            <a:r>
              <a:rPr lang="fr-FR" sz="1800" dirty="0" smtClean="0"/>
              <a:t>l’utiliser efficacement</a:t>
            </a:r>
          </a:p>
          <a:p>
            <a:pPr lvl="0"/>
            <a:endParaRPr lang="fr-FR" sz="1800" dirty="0"/>
          </a:p>
          <a:p>
            <a:pPr lvl="0"/>
            <a:r>
              <a:rPr lang="fr-FR" sz="1800" b="1" dirty="0"/>
              <a:t>Intelligence </a:t>
            </a:r>
            <a:r>
              <a:rPr lang="fr-FR" sz="1800" b="1" dirty="0" smtClean="0"/>
              <a:t>naturaliste </a:t>
            </a:r>
            <a:r>
              <a:rPr lang="fr-FR" sz="1800" dirty="0" smtClean="0"/>
              <a:t>: </a:t>
            </a:r>
            <a:r>
              <a:rPr lang="fr-FR" sz="1800" dirty="0"/>
              <a:t>capacité de reconnaître et de classer ses connaissances sur </a:t>
            </a:r>
            <a:r>
              <a:rPr lang="fr-FR" sz="1800" b="1" dirty="0">
                <a:solidFill>
                  <a:schemeClr val="accent1"/>
                </a:solidFill>
              </a:rPr>
              <a:t>l'environnement </a:t>
            </a:r>
            <a:r>
              <a:rPr lang="fr-FR" sz="1800" b="1" dirty="0" smtClean="0">
                <a:solidFill>
                  <a:schemeClr val="accent1"/>
                </a:solidFill>
              </a:rPr>
              <a:t>naturel</a:t>
            </a:r>
          </a:p>
          <a:p>
            <a:pPr lvl="0"/>
            <a:endParaRPr lang="fr-FR" sz="1800" dirty="0"/>
          </a:p>
          <a:p>
            <a:pPr lvl="0"/>
            <a:r>
              <a:rPr lang="fr-FR" sz="1800" b="1" dirty="0"/>
              <a:t>Intelligence </a:t>
            </a:r>
            <a:r>
              <a:rPr lang="fr-FR" sz="1800" b="1" dirty="0" smtClean="0"/>
              <a:t>existentielle </a:t>
            </a:r>
            <a:r>
              <a:rPr lang="fr-FR" sz="1800" dirty="0" smtClean="0"/>
              <a:t>: </a:t>
            </a:r>
            <a:r>
              <a:rPr lang="fr-FR" sz="1800" dirty="0"/>
              <a:t>aptitude à se poser des </a:t>
            </a:r>
            <a:r>
              <a:rPr lang="fr-FR" sz="1800" b="1" dirty="0">
                <a:solidFill>
                  <a:schemeClr val="accent1"/>
                </a:solidFill>
              </a:rPr>
              <a:t>questions existentielles,</a:t>
            </a:r>
            <a:r>
              <a:rPr lang="fr-FR" sz="1800" dirty="0"/>
              <a:t> </a:t>
            </a:r>
            <a:r>
              <a:rPr lang="fr-FR" sz="1800" dirty="0" smtClean="0"/>
              <a:t>comme sur </a:t>
            </a:r>
            <a:r>
              <a:rPr lang="fr-FR" sz="1800" dirty="0"/>
              <a:t>la mort et le sens de la vie</a:t>
            </a:r>
            <a:r>
              <a:rPr lang="fr-FR" sz="1800" dirty="0" smtClean="0"/>
              <a:t>.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9979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Théorie des intelligences multiples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301752" y="1700809"/>
            <a:ext cx="8662736" cy="5112567"/>
          </a:xfrm>
        </p:spPr>
        <p:txBody>
          <a:bodyPr>
            <a:noAutofit/>
          </a:bodyPr>
          <a:lstStyle/>
          <a:p>
            <a:r>
              <a:rPr lang="fr-FR" sz="2400" b="1" dirty="0" smtClean="0">
                <a:solidFill>
                  <a:schemeClr val="tx2"/>
                </a:solidFill>
              </a:rPr>
              <a:t>Howard Gardner</a:t>
            </a:r>
          </a:p>
          <a:p>
            <a:pPr marL="0" indent="0">
              <a:buNone/>
            </a:pPr>
            <a:endParaRPr lang="fr-FR" sz="1100" b="1" dirty="0" smtClean="0"/>
          </a:p>
          <a:p>
            <a:pPr marL="0" lvl="0" indent="0">
              <a:buNone/>
            </a:pPr>
            <a:r>
              <a:rPr lang="fr-FR" sz="1800" b="1" dirty="0" smtClean="0"/>
              <a:t>Intelligence </a:t>
            </a:r>
            <a:r>
              <a:rPr lang="fr-FR" sz="1800" b="1" dirty="0" err="1"/>
              <a:t>verbo</a:t>
            </a:r>
            <a:r>
              <a:rPr lang="fr-FR" sz="1800" b="1" dirty="0"/>
              <a:t>-linguistique</a:t>
            </a:r>
            <a:r>
              <a:rPr lang="fr-FR" sz="1800" dirty="0"/>
              <a:t> : capacité à lire, écrire, écouter et </a:t>
            </a:r>
            <a:r>
              <a:rPr lang="fr-FR" sz="1800" b="1" dirty="0" smtClean="0">
                <a:solidFill>
                  <a:schemeClr val="accent1"/>
                </a:solidFill>
              </a:rPr>
              <a:t>parler</a:t>
            </a:r>
            <a:endParaRPr lang="fr-FR" sz="1800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endParaRPr lang="fr-FR" sz="1100" dirty="0"/>
          </a:p>
          <a:p>
            <a:pPr marL="0" lvl="0" indent="0">
              <a:buNone/>
            </a:pPr>
            <a:r>
              <a:rPr lang="fr-FR" sz="1800" b="1" dirty="0"/>
              <a:t>Intelligence </a:t>
            </a:r>
            <a:r>
              <a:rPr lang="fr-FR" sz="1800" b="1" dirty="0" smtClean="0">
                <a:solidFill>
                  <a:schemeClr val="accent1"/>
                </a:solidFill>
              </a:rPr>
              <a:t>visuelle</a:t>
            </a:r>
            <a:r>
              <a:rPr lang="fr-FR" sz="1800" b="1" dirty="0" smtClean="0"/>
              <a:t> spatiale</a:t>
            </a:r>
            <a:r>
              <a:rPr lang="fr-FR" sz="1800" dirty="0"/>
              <a:t>: </a:t>
            </a:r>
            <a:r>
              <a:rPr lang="fr-FR" sz="1800" dirty="0" smtClean="0"/>
              <a:t>capacité à créer </a:t>
            </a:r>
            <a:r>
              <a:rPr lang="fr-FR" sz="1800" b="1" dirty="0" smtClean="0">
                <a:solidFill>
                  <a:schemeClr val="accent1"/>
                </a:solidFill>
              </a:rPr>
              <a:t>des images mentales </a:t>
            </a:r>
            <a:r>
              <a:rPr lang="fr-FR" sz="1800" dirty="0" smtClean="0"/>
              <a:t>et à s’orienter </a:t>
            </a:r>
            <a:r>
              <a:rPr lang="fr-FR" sz="1800" dirty="0"/>
              <a:t>dans </a:t>
            </a:r>
            <a:r>
              <a:rPr lang="fr-FR" sz="1800" dirty="0" smtClean="0"/>
              <a:t>l’espace ;</a:t>
            </a:r>
          </a:p>
          <a:p>
            <a:pPr marL="0" lvl="0" indent="0">
              <a:buNone/>
            </a:pPr>
            <a:endParaRPr lang="fr-FR" sz="1100" dirty="0"/>
          </a:p>
          <a:p>
            <a:pPr marL="0" lvl="0" indent="0">
              <a:buNone/>
            </a:pPr>
            <a:r>
              <a:rPr lang="fr-FR" sz="1800" b="1" dirty="0"/>
              <a:t>Intelligence logico-mathématique</a:t>
            </a:r>
            <a:r>
              <a:rPr lang="fr-FR" sz="1800" dirty="0"/>
              <a:t>: capacité de calculer, de faire preuve de logique, de </a:t>
            </a:r>
            <a:r>
              <a:rPr lang="fr-FR" sz="1800" b="1" dirty="0">
                <a:solidFill>
                  <a:schemeClr val="accent1"/>
                </a:solidFill>
              </a:rPr>
              <a:t>raisonner</a:t>
            </a:r>
            <a:r>
              <a:rPr lang="fr-FR" sz="1800" dirty="0"/>
              <a:t> et de résoudre des problèmes </a:t>
            </a:r>
            <a:r>
              <a:rPr lang="fr-FR" sz="1800" dirty="0" smtClean="0"/>
              <a:t>mathématiques</a:t>
            </a:r>
          </a:p>
          <a:p>
            <a:pPr marL="0" lvl="0" indent="0">
              <a:buNone/>
            </a:pPr>
            <a:endParaRPr lang="fr-FR" sz="1100" dirty="0"/>
          </a:p>
          <a:p>
            <a:pPr marL="0" lvl="0" indent="0">
              <a:buNone/>
            </a:pPr>
            <a:r>
              <a:rPr lang="fr-FR" sz="1800" b="1" dirty="0"/>
              <a:t>Intelligence musicale</a:t>
            </a:r>
            <a:r>
              <a:rPr lang="fr-FR" sz="1800" dirty="0"/>
              <a:t>: aptitude à chanter, jouer d´un instrument, reconnaitre des modèles musicaux, de les interpréter et d´en </a:t>
            </a:r>
            <a:r>
              <a:rPr lang="fr-FR" sz="1800" dirty="0" smtClean="0"/>
              <a:t>créer</a:t>
            </a:r>
          </a:p>
          <a:p>
            <a:pPr marL="0" lvl="0" indent="0">
              <a:buNone/>
            </a:pPr>
            <a:endParaRPr lang="fr-FR" sz="1100" dirty="0"/>
          </a:p>
          <a:p>
            <a:pPr marL="0" lvl="0" indent="0">
              <a:buNone/>
            </a:pPr>
            <a:r>
              <a:rPr lang="fr-FR" sz="1800" b="1" dirty="0"/>
              <a:t>Intelligence corporelle-kinesthésique</a:t>
            </a:r>
            <a:r>
              <a:rPr lang="fr-FR" sz="1800" dirty="0"/>
              <a:t> : </a:t>
            </a:r>
            <a:r>
              <a:rPr lang="fr-FR" sz="1800" b="1" dirty="0">
                <a:solidFill>
                  <a:schemeClr val="accent1"/>
                </a:solidFill>
              </a:rPr>
              <a:t>capacité d'utiliser son corps </a:t>
            </a:r>
            <a:r>
              <a:rPr lang="fr-FR" sz="1800" dirty="0"/>
              <a:t>de façon coordonnée, par exemple pour la danse, les activités </a:t>
            </a:r>
            <a:r>
              <a:rPr lang="fr-FR" sz="1800" dirty="0" smtClean="0"/>
              <a:t>sportives.</a:t>
            </a:r>
            <a:endParaRPr lang="fr-F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67375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thomas huber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52175" cy="6237312"/>
          </a:xfrm>
        </p:spPr>
      </p:pic>
      <p:sp>
        <p:nvSpPr>
          <p:cNvPr id="6" name="Rectangle 5"/>
          <p:cNvSpPr/>
          <p:nvPr/>
        </p:nvSpPr>
        <p:spPr>
          <a:xfrm>
            <a:off x="0" y="6239569"/>
            <a:ext cx="9179099" cy="620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3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thomas hub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2175" cy="6237312"/>
          </a:xfrm>
        </p:spPr>
      </p:pic>
      <p:sp>
        <p:nvSpPr>
          <p:cNvPr id="6" name="Rectangle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Thomas Huber</a:t>
            </a:r>
            <a:r>
              <a:rPr lang="fr-F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 </a:t>
            </a:r>
            <a:r>
              <a:rPr lang="fr-FR" sz="1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Wohnatelier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1994, huile sur toile, 110 x 160 cm, collection du Frac Bretagne.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5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thomas hub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2175" cy="6237312"/>
          </a:xfrm>
        </p:spPr>
      </p:pic>
      <p:sp>
        <p:nvSpPr>
          <p:cNvPr id="6" name="Rectangle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Thomas Huber</a:t>
            </a:r>
            <a:r>
              <a:rPr lang="fr-FR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«  L’artiste dans son atelier, dans le lieu où il trouve et crée ses images, est aussi une image »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8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640960" cy="4968552"/>
          </a:xfrm>
        </p:spPr>
        <p:txBody>
          <a:bodyPr>
            <a:noAutofit/>
          </a:bodyPr>
          <a:lstStyle/>
          <a:p>
            <a:r>
              <a:rPr lang="fr-FR" sz="1200" dirty="0" smtClean="0"/>
              <a:t>Bucheton, D. (2000). </a:t>
            </a:r>
            <a:r>
              <a:rPr lang="fr-FR" sz="1200" i="1" dirty="0" smtClean="0"/>
              <a:t>Devenir l’auteur de sa parole</a:t>
            </a:r>
            <a:r>
              <a:rPr lang="fr-FR" sz="1200" dirty="0" smtClean="0"/>
              <a:t>. </a:t>
            </a:r>
            <a:r>
              <a:rPr lang="fr-FR" sz="1200" dirty="0" err="1" smtClean="0"/>
              <a:t>Eduscol</a:t>
            </a:r>
            <a:r>
              <a:rPr lang="fr-FR" sz="1200" dirty="0" smtClean="0"/>
              <a:t>. En ligne : </a:t>
            </a:r>
            <a:r>
              <a:rPr lang="fr-FR" sz="1200" u="sng" dirty="0" smtClean="0">
                <a:solidFill>
                  <a:srgbClr val="0000FF"/>
                </a:solidFill>
              </a:rPr>
              <a:t>http://</a:t>
            </a:r>
            <a:r>
              <a:rPr lang="fr-FR" sz="1200" u="sng" dirty="0" err="1" smtClean="0">
                <a:solidFill>
                  <a:srgbClr val="0000FF"/>
                </a:solidFill>
              </a:rPr>
              <a:t>dialogue.education.fr</a:t>
            </a:r>
            <a:r>
              <a:rPr lang="fr-FR" sz="1200" u="sng" dirty="0" smtClean="0">
                <a:solidFill>
                  <a:srgbClr val="0000FF"/>
                </a:solidFill>
              </a:rPr>
              <a:t>/D0033/</a:t>
            </a:r>
            <a:r>
              <a:rPr lang="fr-FR" sz="1200" u="sng" dirty="0" err="1" smtClean="0">
                <a:solidFill>
                  <a:srgbClr val="0000FF"/>
                </a:solidFill>
              </a:rPr>
              <a:t>acteparole_bucheton.htm</a:t>
            </a:r>
            <a:r>
              <a:rPr lang="fr-FR" sz="1200" dirty="0" smtClean="0">
                <a:solidFill>
                  <a:srgbClr val="0000FF"/>
                </a:solidFill>
              </a:rPr>
              <a:t> </a:t>
            </a:r>
            <a:r>
              <a:rPr lang="fr-FR" sz="1200" dirty="0" smtClean="0"/>
              <a:t>.</a:t>
            </a:r>
          </a:p>
          <a:p>
            <a:r>
              <a:rPr lang="fr-FR" sz="1200" dirty="0" smtClean="0"/>
              <a:t>Dewey, J. (1934/2012). </a:t>
            </a:r>
            <a:r>
              <a:rPr lang="fr-FR" sz="1200" i="1" dirty="0" smtClean="0"/>
              <a:t>L'art comme expérience</a:t>
            </a:r>
            <a:r>
              <a:rPr lang="fr-FR" sz="1200" dirty="0" smtClean="0"/>
              <a:t>. Paris : Gallimard.</a:t>
            </a:r>
          </a:p>
          <a:p>
            <a:r>
              <a:rPr lang="fr-FR" sz="1200" dirty="0" smtClean="0"/>
              <a:t>Eco, U. (1965). L'œuvre ouverte. Paris : Seuil.</a:t>
            </a:r>
          </a:p>
          <a:p>
            <a:r>
              <a:rPr lang="fr-FR" sz="1200" dirty="0" err="1" smtClean="0"/>
              <a:t>Esquenazi</a:t>
            </a:r>
            <a:r>
              <a:rPr lang="fr-FR" sz="1200" dirty="0" smtClean="0"/>
              <a:t>, J.-P. (2007). </a:t>
            </a:r>
            <a:r>
              <a:rPr lang="fr-FR" sz="1200" i="1" dirty="0" smtClean="0"/>
              <a:t>Sociologie des œuvres. De la production à l'interprétation</a:t>
            </a:r>
            <a:r>
              <a:rPr lang="fr-FR" sz="1200" dirty="0" smtClean="0"/>
              <a:t>. Paris : Armand Colin.</a:t>
            </a:r>
          </a:p>
          <a:p>
            <a:r>
              <a:rPr lang="fr-FR" sz="1200" dirty="0" smtClean="0"/>
              <a:t>Gueguen, C. (2015). </a:t>
            </a:r>
            <a:r>
              <a:rPr lang="fr-FR" sz="1200" i="1" dirty="0" smtClean="0"/>
              <a:t>Les neurosciences et le développement de l'enfant. </a:t>
            </a:r>
            <a:r>
              <a:rPr lang="fr-FR" sz="1200" u="sng" dirty="0" smtClean="0">
                <a:solidFill>
                  <a:srgbClr val="0000FF"/>
                </a:solidFill>
              </a:rPr>
              <a:t>https://www.youtube.com/watch?v=DvcJtn7ZCfU</a:t>
            </a:r>
            <a:endParaRPr lang="fr-FR" sz="1200" u="sng" dirty="0" smtClean="0"/>
          </a:p>
          <a:p>
            <a:pPr algn="just"/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Kerlan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, A (2004). </a:t>
            </a:r>
            <a:r>
              <a:rPr lang="fr-FR" sz="1200" i="1" dirty="0" smtClean="0">
                <a:solidFill>
                  <a:srgbClr val="000000"/>
                </a:solidFill>
                <a:ea typeface="Times New Roman"/>
              </a:rPr>
              <a:t>L’Art pour éduquer</a:t>
            </a:r>
            <a:r>
              <a:rPr lang="fr-FR" sz="1200" dirty="0">
                <a:solidFill>
                  <a:srgbClr val="000000"/>
                </a:solidFill>
                <a:ea typeface="Times New Roman"/>
              </a:rPr>
              <a:t> </a:t>
            </a:r>
            <a:r>
              <a:rPr lang="fr-FR" sz="1200" i="1" dirty="0" smtClean="0"/>
              <a:t>? </a:t>
            </a:r>
            <a:r>
              <a:rPr lang="fr-FR" sz="1200" i="1" dirty="0"/>
              <a:t>La tentation esthétique. Contribution philosophique à l’étude d’un </a:t>
            </a:r>
            <a:r>
              <a:rPr lang="fr-FR" sz="1200" i="1" dirty="0" smtClean="0"/>
              <a:t>paradigme. </a:t>
            </a:r>
            <a:r>
              <a:rPr lang="fr-FR" sz="1200" dirty="0" smtClean="0"/>
              <a:t>Laval (Québec) : Presses de l’Université de Laval.</a:t>
            </a:r>
          </a:p>
          <a:p>
            <a:pPr fontAlgn="ctr"/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Kerlan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, A. et </a:t>
            </a: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Langar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, S. (2016). </a:t>
            </a:r>
            <a:r>
              <a:rPr lang="fr-FR" sz="1200" i="1" dirty="0" smtClean="0">
                <a:solidFill>
                  <a:srgbClr val="000000"/>
                </a:solidFill>
                <a:ea typeface="Times New Roman"/>
              </a:rPr>
              <a:t>Cet art qui éduque. 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Paris : Edition Fabert. En ligne : </a:t>
            </a:r>
            <a:r>
              <a:rPr lang="fr-FR" sz="1200" dirty="0" smtClean="0">
                <a:solidFill>
                  <a:srgbClr val="0000FF"/>
                </a:solidFill>
                <a:hlinkClick r:id="rId3"/>
              </a:rPr>
              <a:t>www.yapaka.be/sites/yapaka.be/files/publication/ta-82-kerlan-langar-art-web.pdf</a:t>
            </a:r>
            <a:r>
              <a:rPr lang="fr-FR" sz="1200" dirty="0" smtClean="0">
                <a:solidFill>
                  <a:srgbClr val="0000FF"/>
                </a:solidFill>
              </a:rPr>
              <a:t> </a:t>
            </a:r>
          </a:p>
          <a:p>
            <a:pPr fontAlgn="ctr"/>
            <a:r>
              <a:rPr lang="fr-FR" sz="1200" dirty="0" err="1" smtClean="0">
                <a:ea typeface="Times New Roman"/>
              </a:rPr>
              <a:t>Martinand</a:t>
            </a:r>
            <a:r>
              <a:rPr lang="fr-FR" sz="1200" dirty="0" smtClean="0">
                <a:ea typeface="Times New Roman"/>
              </a:rPr>
              <a:t>, J-L. (1985). </a:t>
            </a:r>
            <a:r>
              <a:rPr lang="fr-FR" sz="1200" i="1" dirty="0" smtClean="0">
                <a:ea typeface="Times New Roman"/>
              </a:rPr>
              <a:t>Connaitre et transformer la matière</a:t>
            </a:r>
            <a:r>
              <a:rPr lang="fr-FR" sz="1200" dirty="0" smtClean="0">
                <a:ea typeface="Times New Roman"/>
              </a:rPr>
              <a:t>. Bern : Ed. Peter Lang </a:t>
            </a:r>
            <a:r>
              <a:rPr lang="fr-FR" sz="1200" dirty="0" err="1" smtClean="0">
                <a:ea typeface="Times New Roman"/>
              </a:rPr>
              <a:t>Verlag</a:t>
            </a:r>
            <a:r>
              <a:rPr lang="fr-FR" sz="1200" dirty="0" smtClean="0">
                <a:ea typeface="Times New Roman"/>
              </a:rPr>
              <a:t>. (pratiques sociales de références</a:t>
            </a:r>
          </a:p>
          <a:p>
            <a:pPr algn="just"/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Passeron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, R. (1996). </a:t>
            </a:r>
            <a:r>
              <a:rPr lang="fr-FR" sz="1200" i="1" dirty="0" smtClean="0">
                <a:solidFill>
                  <a:srgbClr val="000000"/>
                </a:solidFill>
                <a:ea typeface="Times New Roman"/>
              </a:rPr>
              <a:t>La Naissance d'Icare: éléments de poïétique générale.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 Paris : Ae2cg Editions. </a:t>
            </a:r>
            <a:endParaRPr lang="fr-FR" sz="1200" dirty="0" smtClean="0"/>
          </a:p>
          <a:p>
            <a:pPr algn="just">
              <a:lnSpc>
                <a:spcPct val="100000"/>
              </a:lnSpc>
            </a:pP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Petitmengin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, C. (2007). </a:t>
            </a: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Towards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 the source of </a:t>
            </a: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thoughts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. The </a:t>
            </a: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gestural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 and </a:t>
            </a: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transmodal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 dimension of </a:t>
            </a: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lived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experience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. </a:t>
            </a:r>
            <a:r>
              <a:rPr lang="fr-FR" sz="1200" i="1" dirty="0" smtClean="0">
                <a:solidFill>
                  <a:srgbClr val="000000"/>
                </a:solidFill>
                <a:ea typeface="Times New Roman"/>
              </a:rPr>
              <a:t>Journal of </a:t>
            </a:r>
            <a:r>
              <a:rPr lang="fr-FR" sz="1200" i="1" dirty="0" err="1" smtClean="0">
                <a:solidFill>
                  <a:srgbClr val="000000"/>
                </a:solidFill>
                <a:ea typeface="Times New Roman"/>
              </a:rPr>
              <a:t>Consciousness</a:t>
            </a:r>
            <a:r>
              <a:rPr lang="fr-FR" sz="1200" i="1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fr-FR" sz="1200" i="1" dirty="0" err="1" smtClean="0">
                <a:solidFill>
                  <a:srgbClr val="000000"/>
                </a:solidFill>
                <a:ea typeface="Times New Roman"/>
              </a:rPr>
              <a:t>Studies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, 14 (3), 54-82.</a:t>
            </a:r>
          </a:p>
          <a:p>
            <a:pPr algn="just">
              <a:lnSpc>
                <a:spcPct val="100000"/>
              </a:lnSpc>
            </a:pPr>
            <a:r>
              <a:rPr lang="fr-FR" sz="1200" dirty="0" err="1" smtClean="0">
                <a:solidFill>
                  <a:srgbClr val="000000"/>
                </a:solidFill>
                <a:ea typeface="Times New Roman"/>
              </a:rPr>
              <a:t>Petitmengin,C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. (2001/2006). </a:t>
            </a:r>
            <a:r>
              <a:rPr lang="fr-FR" sz="1200" i="1" dirty="0" smtClean="0">
                <a:solidFill>
                  <a:srgbClr val="000000"/>
                </a:solidFill>
                <a:ea typeface="Times New Roman"/>
              </a:rPr>
              <a:t>L’expérience intuitive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. Paris : L’Harmattan.</a:t>
            </a:r>
            <a:endParaRPr lang="fr-FR" sz="1200" dirty="0" smtClean="0"/>
          </a:p>
          <a:p>
            <a:pPr algn="just">
              <a:lnSpc>
                <a:spcPct val="100000"/>
              </a:lnSpc>
            </a:pP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Scherb, A. (2012). </a:t>
            </a:r>
            <a:r>
              <a:rPr lang="fr-FR" sz="1200" i="1" dirty="0" smtClean="0">
                <a:solidFill>
                  <a:srgbClr val="000000"/>
                </a:solidFill>
                <a:ea typeface="Times New Roman"/>
              </a:rPr>
              <a:t>La fable et le protocole : processus de création en peinture</a:t>
            </a:r>
            <a:r>
              <a:rPr lang="fr-FR" sz="1200" dirty="0" smtClean="0">
                <a:solidFill>
                  <a:srgbClr val="000000"/>
                </a:solidFill>
                <a:ea typeface="Times New Roman"/>
              </a:rPr>
              <a:t>. Paris : L’Harmattan, coll. Eurêka et Cie.</a:t>
            </a:r>
          </a:p>
          <a:p>
            <a:pPr algn="just">
              <a:lnSpc>
                <a:spcPct val="100000"/>
              </a:lnSpc>
            </a:pPr>
            <a:r>
              <a:rPr lang="fr-FR" sz="1200" dirty="0" smtClean="0"/>
              <a:t>Scherb</a:t>
            </a:r>
            <a:r>
              <a:rPr lang="fr-FR" sz="1200" dirty="0"/>
              <a:t>, A. (</a:t>
            </a:r>
            <a:r>
              <a:rPr lang="fr-FR" sz="1200" dirty="0" smtClean="0"/>
              <a:t>2017). </a:t>
            </a:r>
            <a:r>
              <a:rPr lang="fr-FR" sz="1200" dirty="0"/>
              <a:t>Les interactions verbales et non verbales lors de la rencontre avec une œuvre. Dans Presses universitaires de Namur, collection Diptyque</a:t>
            </a:r>
            <a:r>
              <a:rPr lang="fr-FR" sz="1200" dirty="0" smtClean="0"/>
              <a:t>, et actes des 17es </a:t>
            </a:r>
            <a:r>
              <a:rPr lang="fr-FR" sz="1200" dirty="0"/>
              <a:t>Rencontres « Enseigner la littérature en dialogue avec les arts » (2017</a:t>
            </a:r>
            <a:r>
              <a:rPr lang="fr-FR" sz="1200" dirty="0" smtClean="0"/>
              <a:t>).</a:t>
            </a:r>
          </a:p>
          <a:p>
            <a:pPr algn="just">
              <a:lnSpc>
                <a:spcPct val="100000"/>
              </a:lnSpc>
            </a:pPr>
            <a:r>
              <a:rPr lang="fr-FR" sz="1200" dirty="0">
                <a:solidFill>
                  <a:srgbClr val="000000"/>
                </a:solidFill>
                <a:ea typeface="Times New Roman"/>
              </a:rPr>
              <a:t>Varela, F. (1989). </a:t>
            </a:r>
            <a:r>
              <a:rPr lang="fr-FR" sz="1200" i="1" dirty="0">
                <a:solidFill>
                  <a:srgbClr val="000000"/>
                </a:solidFill>
                <a:ea typeface="Times New Roman"/>
              </a:rPr>
              <a:t>Autonomie et connaissance. Essai sur le </a:t>
            </a:r>
            <a:r>
              <a:rPr lang="fr-FR" sz="1200" dirty="0">
                <a:solidFill>
                  <a:srgbClr val="000000"/>
                </a:solidFill>
                <a:ea typeface="Times New Roman"/>
              </a:rPr>
              <a:t>vivant. Paris: Seuil. </a:t>
            </a:r>
            <a:endParaRPr lang="fr-FR" sz="1200" dirty="0"/>
          </a:p>
          <a:p>
            <a:pPr algn="just">
              <a:lnSpc>
                <a:spcPct val="100000"/>
              </a:lnSpc>
            </a:pPr>
            <a:r>
              <a:rPr lang="fr-FR" sz="1200" dirty="0">
                <a:solidFill>
                  <a:srgbClr val="000000"/>
                </a:solidFill>
                <a:ea typeface="Times New Roman"/>
              </a:rPr>
              <a:t>Vermersch, P.(2012). </a:t>
            </a:r>
            <a:r>
              <a:rPr lang="fr-FR" sz="1200" i="1" dirty="0">
                <a:solidFill>
                  <a:srgbClr val="000000"/>
                </a:solidFill>
                <a:ea typeface="Times New Roman"/>
              </a:rPr>
              <a:t>Explicitation et phénoménologie : vers une psychophénoménologie</a:t>
            </a:r>
            <a:r>
              <a:rPr lang="fr-FR" sz="1200" dirty="0">
                <a:solidFill>
                  <a:srgbClr val="000000"/>
                </a:solidFill>
                <a:ea typeface="Times New Roman"/>
              </a:rPr>
              <a:t>. Paris : PUF.</a:t>
            </a:r>
            <a:endParaRPr lang="fr-FR" sz="1200" dirty="0"/>
          </a:p>
          <a:p>
            <a:pPr algn="just">
              <a:lnSpc>
                <a:spcPct val="100000"/>
              </a:lnSpc>
            </a:pPr>
            <a:endParaRPr lang="fr-FR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2800318" y="260648"/>
            <a:ext cx="31398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 smtClean="0">
                <a:solidFill>
                  <a:schemeClr val="tx2"/>
                </a:solidFill>
              </a:rPr>
              <a:t>bibliographie</a:t>
            </a:r>
            <a:endParaRPr lang="fr-FR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34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des spécificités éducatives :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4D2-D41C-4137-B7ED-F58F198C83F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08520" y="1340768"/>
            <a:ext cx="9144000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	</a:t>
            </a:r>
            <a:r>
              <a:rPr lang="fr-FR" sz="1600" b="1" dirty="0"/>
              <a:t>Plasticité</a:t>
            </a:r>
            <a:r>
              <a:rPr lang="fr-FR" sz="1600" dirty="0"/>
              <a:t> </a:t>
            </a:r>
            <a:r>
              <a:rPr lang="fr-FR" sz="1600" b="1" dirty="0" smtClean="0"/>
              <a:t>de la pensée </a:t>
            </a:r>
            <a:r>
              <a:rPr lang="fr-FR" sz="1600" dirty="0" smtClean="0"/>
              <a:t>=&gt; neuronale            </a:t>
            </a:r>
            <a:endParaRPr lang="fr-FR" sz="1600" b="1" dirty="0" smtClean="0"/>
          </a:p>
          <a:p>
            <a:pPr>
              <a:lnSpc>
                <a:spcPct val="150000"/>
              </a:lnSpc>
            </a:pPr>
            <a:r>
              <a:rPr lang="fr-FR" sz="1600" b="1" dirty="0"/>
              <a:t>	</a:t>
            </a:r>
            <a:r>
              <a:rPr lang="fr-FR" sz="1600" b="1" dirty="0" smtClean="0"/>
              <a:t>Praxis</a:t>
            </a:r>
            <a:r>
              <a:rPr lang="fr-FR" sz="1600" dirty="0" smtClean="0"/>
              <a:t> =&gt; </a:t>
            </a:r>
            <a:r>
              <a:rPr lang="fr-FR" sz="1600" b="1" dirty="0" smtClean="0">
                <a:solidFill>
                  <a:schemeClr val="accent1"/>
                </a:solidFill>
              </a:rPr>
              <a:t>Pratique</a:t>
            </a:r>
            <a:r>
              <a:rPr lang="fr-FR" sz="1600" dirty="0" smtClean="0"/>
              <a:t> et transformation de l’auteur</a:t>
            </a:r>
          </a:p>
          <a:p>
            <a:pPr>
              <a:lnSpc>
                <a:spcPct val="150000"/>
              </a:lnSpc>
            </a:pPr>
            <a:r>
              <a:rPr lang="fr-FR" sz="1600" dirty="0"/>
              <a:t>	</a:t>
            </a:r>
            <a:r>
              <a:rPr lang="fr-FR" sz="1600" b="1" dirty="0"/>
              <a:t>P</a:t>
            </a:r>
            <a:r>
              <a:rPr lang="fr-FR" sz="1600" b="1" dirty="0" smtClean="0"/>
              <a:t>rise en compte de la </a:t>
            </a:r>
            <a:r>
              <a:rPr lang="fr-FR" sz="1600" b="1" dirty="0" smtClean="0">
                <a:solidFill>
                  <a:schemeClr val="accent1"/>
                </a:solidFill>
              </a:rPr>
              <a:t>personne</a:t>
            </a:r>
            <a:r>
              <a:rPr lang="fr-FR" sz="1600" dirty="0" smtClean="0"/>
              <a:t>,</a:t>
            </a:r>
            <a:r>
              <a:rPr lang="fr-FR" sz="1600" b="1" dirty="0" smtClean="0">
                <a:solidFill>
                  <a:srgbClr val="C00000"/>
                </a:solidFill>
              </a:rPr>
              <a:t> </a:t>
            </a:r>
            <a:r>
              <a:rPr lang="fr-FR" sz="1600" b="1" dirty="0" smtClean="0"/>
              <a:t>de </a:t>
            </a:r>
            <a:r>
              <a:rPr lang="fr-FR" sz="1600" b="1" dirty="0" smtClean="0">
                <a:solidFill>
                  <a:schemeClr val="accent1"/>
                </a:solidFill>
              </a:rPr>
              <a:t>l’expression</a:t>
            </a:r>
            <a:r>
              <a:rPr lang="fr-FR" sz="1600" b="1" dirty="0" smtClean="0"/>
              <a:t> personnelle </a:t>
            </a:r>
            <a:r>
              <a:rPr lang="fr-FR" sz="1600" dirty="0" smtClean="0"/>
              <a:t>(exister !)</a:t>
            </a:r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600" dirty="0" smtClean="0"/>
              <a:t>	</a:t>
            </a:r>
            <a:r>
              <a:rPr lang="fr-FR" sz="1600" b="1" dirty="0" smtClean="0">
                <a:solidFill>
                  <a:schemeClr val="accent1"/>
                </a:solidFill>
              </a:rPr>
              <a:t>Créativité</a:t>
            </a:r>
            <a:r>
              <a:rPr lang="fr-FR" sz="1600" dirty="0" smtClean="0">
                <a:solidFill>
                  <a:srgbClr val="C00000"/>
                </a:solidFill>
              </a:rPr>
              <a:t> </a:t>
            </a:r>
            <a:r>
              <a:rPr lang="fr-FR" sz="1600" dirty="0"/>
              <a:t>=&gt; posture, attitude </a:t>
            </a:r>
            <a:endParaRPr lang="fr-FR" sz="1600" dirty="0" smtClean="0"/>
          </a:p>
          <a:p>
            <a:pPr>
              <a:lnSpc>
                <a:spcPct val="150000"/>
              </a:lnSpc>
            </a:pPr>
            <a:r>
              <a:rPr lang="fr-FR" sz="1600" b="1" dirty="0"/>
              <a:t>	</a:t>
            </a:r>
            <a:r>
              <a:rPr lang="fr-FR" sz="1600" b="1" dirty="0" smtClean="0">
                <a:solidFill>
                  <a:schemeClr val="accent1"/>
                </a:solidFill>
              </a:rPr>
              <a:t>Expérimentation</a:t>
            </a:r>
            <a:r>
              <a:rPr lang="fr-FR" sz="1600" dirty="0" smtClean="0"/>
              <a:t>, </a:t>
            </a:r>
            <a:r>
              <a:rPr lang="fr-FR" sz="1600" b="1" dirty="0" smtClean="0"/>
              <a:t>exploration</a:t>
            </a:r>
            <a:r>
              <a:rPr lang="fr-FR" sz="1600" dirty="0" smtClean="0"/>
              <a:t> (apprentissage par essai/erreur)</a:t>
            </a:r>
          </a:p>
          <a:p>
            <a:pPr>
              <a:lnSpc>
                <a:spcPct val="150000"/>
              </a:lnSpc>
            </a:pPr>
            <a:r>
              <a:rPr lang="fr-FR" sz="1600" b="1" dirty="0"/>
              <a:t>	Corps </a:t>
            </a:r>
            <a:r>
              <a:rPr lang="fr-FR" sz="1600" dirty="0"/>
              <a:t>et</a:t>
            </a:r>
            <a:r>
              <a:rPr lang="fr-FR" sz="1600" b="1" dirty="0"/>
              <a:t> mouvement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	Questionnement </a:t>
            </a:r>
            <a:r>
              <a:rPr lang="fr-FR" sz="1600" dirty="0" smtClean="0"/>
              <a:t>et</a:t>
            </a:r>
            <a:r>
              <a:rPr lang="fr-FR" sz="1600" b="1" dirty="0" smtClean="0"/>
              <a:t> esprit critique : </a:t>
            </a:r>
            <a:r>
              <a:rPr lang="fr-FR" sz="1600" b="1" dirty="0" smtClean="0">
                <a:solidFill>
                  <a:schemeClr val="accent1"/>
                </a:solidFill>
              </a:rPr>
              <a:t>pensée critique </a:t>
            </a:r>
            <a:r>
              <a:rPr lang="fr-FR" sz="1600" b="1" dirty="0" smtClean="0"/>
              <a:t>/pensée complexe</a:t>
            </a:r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600" dirty="0" smtClean="0"/>
              <a:t>	</a:t>
            </a:r>
            <a:r>
              <a:rPr lang="fr-FR" sz="1600" b="1" dirty="0" smtClean="0"/>
              <a:t>Pratique réflexive  </a:t>
            </a:r>
            <a:r>
              <a:rPr lang="fr-FR" sz="1600" dirty="0" smtClean="0"/>
              <a:t>=&gt; prendre conscience de ce qui a été fait.</a:t>
            </a:r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600" dirty="0" smtClean="0"/>
              <a:t>	</a:t>
            </a:r>
            <a:r>
              <a:rPr lang="fr-FR" sz="1600" b="1" dirty="0" smtClean="0"/>
              <a:t>Pensée artistique </a:t>
            </a:r>
            <a:r>
              <a:rPr lang="fr-FR" sz="1600" dirty="0" smtClean="0"/>
              <a:t>=&gt;</a:t>
            </a:r>
            <a:r>
              <a:rPr lang="fr-FR" sz="1600" b="1" dirty="0" smtClean="0"/>
              <a:t> </a:t>
            </a:r>
            <a:r>
              <a:rPr lang="fr-FR" sz="1600" b="1" dirty="0" smtClean="0">
                <a:solidFill>
                  <a:schemeClr val="accent1"/>
                </a:solidFill>
              </a:rPr>
              <a:t>Langage</a:t>
            </a:r>
            <a:r>
              <a:rPr lang="fr-FR" sz="1600" dirty="0" smtClean="0"/>
              <a:t> verbal et non verbal : </a:t>
            </a:r>
            <a:r>
              <a:rPr lang="fr-FR" sz="1600" b="1" dirty="0" smtClean="0">
                <a:solidFill>
                  <a:schemeClr val="accent1"/>
                </a:solidFill>
              </a:rPr>
              <a:t>le corps</a:t>
            </a:r>
            <a:endParaRPr lang="fr-FR" sz="1600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600" dirty="0" smtClean="0"/>
              <a:t>	</a:t>
            </a:r>
            <a:r>
              <a:rPr lang="fr-FR" sz="1600" b="1" dirty="0"/>
              <a:t>A</a:t>
            </a:r>
            <a:r>
              <a:rPr lang="is-IS" sz="1600" b="1" dirty="0"/>
              <a:t>rt comme expérience</a:t>
            </a:r>
            <a:r>
              <a:rPr lang="is-IS" sz="1600" dirty="0"/>
              <a:t>, </a:t>
            </a:r>
            <a:r>
              <a:rPr lang="is-IS" sz="1600" b="1" dirty="0">
                <a:solidFill>
                  <a:schemeClr val="accent1"/>
                </a:solidFill>
              </a:rPr>
              <a:t>Art comme relation </a:t>
            </a:r>
            <a:r>
              <a:rPr lang="is-IS" sz="1600" dirty="0"/>
              <a:t>(sociale)</a:t>
            </a:r>
          </a:p>
          <a:p>
            <a:pPr>
              <a:lnSpc>
                <a:spcPct val="150000"/>
              </a:lnSpc>
            </a:pPr>
            <a:r>
              <a:rPr lang="is-IS" sz="1600" b="1" dirty="0" smtClean="0"/>
              <a:t>	Culture générale </a:t>
            </a:r>
            <a:r>
              <a:rPr lang="is-IS" sz="1600" dirty="0" smtClean="0"/>
              <a:t>+ </a:t>
            </a:r>
            <a:r>
              <a:rPr lang="is-IS" sz="1600" b="1" dirty="0" smtClean="0"/>
              <a:t>Sensibilité : </a:t>
            </a:r>
            <a:r>
              <a:rPr lang="is-IS" sz="1600" b="1" dirty="0">
                <a:solidFill>
                  <a:schemeClr val="accent1"/>
                </a:solidFill>
              </a:rPr>
              <a:t>Intuition</a:t>
            </a:r>
            <a:r>
              <a:rPr lang="is-IS" sz="1600" b="1" dirty="0"/>
              <a:t> (sens ressenti) </a:t>
            </a:r>
            <a:r>
              <a:rPr lang="is-IS" sz="1600" dirty="0"/>
              <a:t> -  </a:t>
            </a:r>
            <a:r>
              <a:rPr lang="is-IS" sz="1600" b="1" dirty="0">
                <a:solidFill>
                  <a:schemeClr val="accent1"/>
                </a:solidFill>
              </a:rPr>
              <a:t>Emotion</a:t>
            </a:r>
          </a:p>
          <a:p>
            <a:pPr>
              <a:lnSpc>
                <a:spcPct val="150000"/>
              </a:lnSpc>
            </a:pPr>
            <a:r>
              <a:rPr lang="is-IS" sz="1600" b="1" dirty="0" smtClean="0"/>
              <a:t>	Pensée complexe </a:t>
            </a:r>
            <a:r>
              <a:rPr lang="is-IS" sz="1600" dirty="0" smtClean="0"/>
              <a:t>(critique, créative, responsable)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	Intelligence</a:t>
            </a:r>
            <a:r>
              <a:rPr lang="fr-FR" sz="1600" dirty="0" smtClean="0"/>
              <a:t> </a:t>
            </a:r>
            <a:r>
              <a:rPr lang="fr-FR" sz="1600" dirty="0"/>
              <a:t>=&gt; </a:t>
            </a:r>
            <a:r>
              <a:rPr lang="fr-FR" sz="1600" b="1" dirty="0">
                <a:solidFill>
                  <a:schemeClr val="accent1"/>
                </a:solidFill>
              </a:rPr>
              <a:t>sensible</a:t>
            </a:r>
            <a:r>
              <a:rPr lang="fr-FR" sz="1600" dirty="0"/>
              <a:t>, émotionnelle, rationnelle,</a:t>
            </a:r>
            <a:r>
              <a:rPr lang="is-IS" sz="1600" dirty="0"/>
              <a:t> intelligences </a:t>
            </a:r>
            <a:r>
              <a:rPr lang="is-IS" sz="1600" dirty="0" smtClean="0"/>
              <a:t>multiples	</a:t>
            </a:r>
          </a:p>
          <a:p>
            <a:pPr>
              <a:lnSpc>
                <a:spcPct val="150000"/>
              </a:lnSpc>
            </a:pPr>
            <a:endParaRPr lang="is-IS" sz="800" b="1" dirty="0" smtClean="0">
              <a:solidFill>
                <a:schemeClr val="accent1"/>
              </a:solidFill>
            </a:endParaRPr>
          </a:p>
          <a:p>
            <a:r>
              <a:rPr lang="fr-FR" sz="1600" b="1" dirty="0" smtClean="0">
                <a:solidFill>
                  <a:srgbClr val="002060"/>
                </a:solidFill>
              </a:rPr>
              <a:t>               Connaissances </a:t>
            </a:r>
            <a:r>
              <a:rPr lang="fr-FR" sz="1600" b="1" dirty="0">
                <a:solidFill>
                  <a:srgbClr val="002060"/>
                </a:solidFill>
              </a:rPr>
              <a:t>+ compétences + formation de </a:t>
            </a:r>
            <a:r>
              <a:rPr lang="fr-FR" sz="1600" b="1" dirty="0">
                <a:solidFill>
                  <a:schemeClr val="accent1"/>
                </a:solidFill>
              </a:rPr>
              <a:t>la </a:t>
            </a:r>
            <a:r>
              <a:rPr lang="fr-FR" sz="1600" b="1" dirty="0" smtClean="0">
                <a:solidFill>
                  <a:schemeClr val="accent1"/>
                </a:solidFill>
              </a:rPr>
              <a:t>personne </a:t>
            </a:r>
            <a:r>
              <a:rPr lang="fr-FR" sz="1600" b="1" dirty="0">
                <a:solidFill>
                  <a:srgbClr val="002060"/>
                </a:solidFill>
              </a:rPr>
              <a:t>et </a:t>
            </a:r>
            <a:r>
              <a:rPr lang="fr-FR" sz="1600" b="1" dirty="0">
                <a:solidFill>
                  <a:schemeClr val="accent1"/>
                </a:solidFill>
              </a:rPr>
              <a:t>du citoyen</a:t>
            </a:r>
          </a:p>
          <a:p>
            <a:endParaRPr lang="is-IS" dirty="0" smtClean="0">
              <a:solidFill>
                <a:schemeClr val="accent1"/>
              </a:solidFill>
            </a:endParaRPr>
          </a:p>
          <a:p>
            <a:endParaRPr lang="is-IS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1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Rénovation de la forme scolaire 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4D2-D41C-4137-B7ED-F58F198C83F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0384" y="1448795"/>
            <a:ext cx="846043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b="1" dirty="0" smtClean="0">
                <a:solidFill>
                  <a:schemeClr val="tx2"/>
                </a:solidFill>
              </a:rPr>
              <a:t>   </a:t>
            </a:r>
            <a:r>
              <a:rPr lang="fr-FR" sz="2400" b="1" dirty="0" smtClean="0">
                <a:solidFill>
                  <a:schemeClr val="tx2"/>
                </a:solidFill>
              </a:rPr>
              <a:t>Alain </a:t>
            </a:r>
            <a:r>
              <a:rPr lang="fr-FR" sz="2400" b="1" dirty="0" err="1" smtClean="0">
                <a:solidFill>
                  <a:schemeClr val="tx2"/>
                </a:solidFill>
              </a:rPr>
              <a:t>Kerlan</a:t>
            </a:r>
            <a:r>
              <a:rPr lang="fr-FR" sz="2000" i="1" dirty="0" smtClean="0"/>
              <a:t>.</a:t>
            </a:r>
            <a:r>
              <a:rPr lang="fr-FR" sz="2000" i="1" dirty="0"/>
              <a:t> </a:t>
            </a:r>
            <a:r>
              <a:rPr lang="fr-FR" sz="2000" i="1" dirty="0" smtClean="0"/>
              <a:t> </a:t>
            </a:r>
            <a:r>
              <a:rPr lang="fr-FR" dirty="0" smtClean="0"/>
              <a:t>(</a:t>
            </a:r>
            <a:r>
              <a:rPr lang="fr-FR" dirty="0"/>
              <a:t>2016). </a:t>
            </a:r>
            <a:r>
              <a:rPr lang="fr-FR" i="1" dirty="0"/>
              <a:t>Cet art qui </a:t>
            </a:r>
            <a:r>
              <a:rPr lang="fr-FR" i="1" dirty="0" smtClean="0"/>
              <a:t>éduque</a:t>
            </a:r>
          </a:p>
          <a:p>
            <a:endParaRPr lang="fr-FR" sz="2400" i="1" dirty="0" smtClean="0"/>
          </a:p>
          <a:p>
            <a:endParaRPr lang="fr-FR" b="1" dirty="0" smtClean="0">
              <a:solidFill>
                <a:schemeClr val="accent1"/>
              </a:solidFill>
            </a:endParaRP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 smtClean="0">
                <a:solidFill>
                  <a:schemeClr val="accent1"/>
                </a:solidFill>
              </a:rPr>
              <a:t>En </a:t>
            </a:r>
            <a:r>
              <a:rPr lang="fr-FR" b="1" dirty="0">
                <a:solidFill>
                  <a:schemeClr val="accent1"/>
                </a:solidFill>
              </a:rPr>
              <a:t>éducation ? </a:t>
            </a:r>
            <a:endParaRPr lang="fr-FR" b="1" dirty="0" smtClean="0">
              <a:solidFill>
                <a:schemeClr val="accent1"/>
              </a:solidFill>
            </a:endParaRP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 smtClean="0">
                <a:solidFill>
                  <a:schemeClr val="accent1"/>
                </a:solidFill>
              </a:rPr>
              <a:t>Modèle esthétique </a:t>
            </a:r>
            <a:r>
              <a:rPr lang="fr-FR" dirty="0" smtClean="0"/>
              <a:t>versus</a:t>
            </a:r>
            <a:r>
              <a:rPr lang="fr-FR" b="1" dirty="0" smtClean="0">
                <a:solidFill>
                  <a:schemeClr val="accent1"/>
                </a:solidFill>
              </a:rPr>
              <a:t> Modèle scientifique</a:t>
            </a:r>
          </a:p>
          <a:p>
            <a:endParaRPr lang="fr-FR" b="1" dirty="0">
              <a:solidFill>
                <a:schemeClr val="accent1"/>
              </a:solidFill>
            </a:endParaRPr>
          </a:p>
          <a:p>
            <a:endParaRPr lang="fr-FR" sz="1100" dirty="0"/>
          </a:p>
          <a:p>
            <a:r>
              <a:rPr lang="fr-FR" dirty="0"/>
              <a:t>Changement de paradigme ?</a:t>
            </a:r>
          </a:p>
          <a:p>
            <a:endParaRPr lang="fr-FR" sz="1100" b="1" dirty="0" smtClean="0">
              <a:solidFill>
                <a:srgbClr val="820000"/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is-IS" sz="2000" dirty="0"/>
          </a:p>
          <a:p>
            <a:pPr marL="342900" indent="-342900">
              <a:buFont typeface="Arial" charset="0"/>
              <a:buChar char="•"/>
            </a:pPr>
            <a:endParaRPr lang="is-IS" sz="2000" dirty="0" smtClean="0"/>
          </a:p>
          <a:p>
            <a:endParaRPr lang="is-IS" sz="2000" dirty="0"/>
          </a:p>
          <a:p>
            <a:endParaRPr lang="is-IS" sz="2000" dirty="0" smtClean="0"/>
          </a:p>
          <a:p>
            <a:endParaRPr lang="is-IS" sz="2000" dirty="0"/>
          </a:p>
          <a:p>
            <a:endParaRPr lang="is-IS" dirty="0" smtClean="0"/>
          </a:p>
          <a:p>
            <a:endParaRPr lang="is-IS" dirty="0"/>
          </a:p>
          <a:p>
            <a:endParaRPr lang="is-IS" dirty="0" smtClean="0"/>
          </a:p>
          <a:p>
            <a:r>
              <a:rPr lang="fr-FR" dirty="0">
                <a:solidFill>
                  <a:schemeClr val="tx2"/>
                </a:solidFill>
              </a:rPr>
              <a:t>l’esthétique comme science de la connaissance sensible</a:t>
            </a:r>
          </a:p>
          <a:p>
            <a:endParaRPr lang="is-IS" dirty="0"/>
          </a:p>
          <a:p>
            <a:endParaRPr lang="is-IS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69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301752" y="1743072"/>
            <a:ext cx="8503920" cy="4926288"/>
          </a:xfrm>
          <a:solidFill>
            <a:srgbClr val="F6FFFC">
              <a:alpha val="0"/>
            </a:srgb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400" b="1" dirty="0" smtClean="0">
                <a:solidFill>
                  <a:schemeClr val="tx2"/>
                </a:solidFill>
              </a:rPr>
              <a:t>Gilles Deleuze et Félix Guattari </a:t>
            </a:r>
            <a:r>
              <a:rPr lang="fr-FR" sz="2800" dirty="0" smtClean="0"/>
              <a:t>(1991, 2005) </a:t>
            </a:r>
          </a:p>
          <a:p>
            <a:pPr marL="0" indent="0">
              <a:buNone/>
            </a:pPr>
            <a:r>
              <a:rPr lang="fr-FR" sz="2800" i="1" dirty="0" smtClean="0"/>
              <a:t>Qu’est-ce que la philosophie? </a:t>
            </a:r>
          </a:p>
          <a:p>
            <a:pPr marL="0" indent="0">
              <a:buNone/>
            </a:pPr>
            <a:endParaRPr lang="fr-FR" sz="2400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2300" b="1" dirty="0" smtClean="0">
                <a:latin typeface="Arial" charset="0"/>
                <a:ea typeface="Arial" charset="0"/>
                <a:cs typeface="Arial" charset="0"/>
              </a:rPr>
              <a:t>L’art </a:t>
            </a:r>
            <a:r>
              <a:rPr lang="fr-FR" sz="2300" b="1" dirty="0" smtClean="0">
                <a:latin typeface="Arial" charset="0"/>
                <a:ea typeface="Arial" charset="0"/>
                <a:cs typeface="Arial" charset="0"/>
              </a:rPr>
              <a:t>conserve</a:t>
            </a:r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. Il conserve et se conserve en soi, bien qu’il ne dure pas plus que son support et ses matériaux. </a:t>
            </a:r>
          </a:p>
          <a:p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La chose (l’art) est dès le début devenue indépendante de son « modèle », mais elle l’est aussi (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…) du spectatieur actuel qui ne fait que l’éprouver par après...  Elle est indépendante de son créateur, par </a:t>
            </a:r>
            <a:r>
              <a:rPr lang="is-IS" sz="2300" b="1" dirty="0" smtClean="0">
                <a:latin typeface="Arial" charset="0"/>
                <a:ea typeface="Arial" charset="0"/>
                <a:cs typeface="Arial" charset="0"/>
              </a:rPr>
              <a:t>l’auto-position du créé qui se conserve en soi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e qui se conserve, la chose ou l’art, est un </a:t>
            </a:r>
            <a:r>
              <a:rPr lang="is-IS" sz="2300" b="1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bloc de sensations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, c’est-à-dire </a:t>
            </a:r>
            <a:r>
              <a:rPr lang="is-IS" sz="2300" b="1" dirty="0" smtClean="0">
                <a:latin typeface="Arial" charset="0"/>
                <a:ea typeface="Arial" charset="0"/>
                <a:cs typeface="Arial" charset="0"/>
              </a:rPr>
              <a:t>un composé de percepts et d’affects</a:t>
            </a:r>
            <a:r>
              <a:rPr lang="is-IS" sz="23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(vibrer, accoupler, distendre).</a:t>
            </a:r>
          </a:p>
          <a:p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Les </a:t>
            </a:r>
            <a:r>
              <a:rPr lang="is-IS" sz="2300" b="1" dirty="0" smtClean="0">
                <a:solidFill>
                  <a:srgbClr val="820000"/>
                </a:solidFill>
                <a:latin typeface="Arial" charset="0"/>
                <a:ea typeface="Arial" charset="0"/>
                <a:cs typeface="Arial" charset="0"/>
              </a:rPr>
              <a:t>percepts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 ne sont pas des perceptions, ils sont </a:t>
            </a:r>
            <a:r>
              <a:rPr lang="is-IS" sz="2300" b="1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indépendants</a:t>
            </a:r>
            <a:r>
              <a:rPr lang="is-IS" sz="2300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d’un état de ceux qui les éprouvent.</a:t>
            </a:r>
          </a:p>
          <a:p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Les </a:t>
            </a:r>
            <a:r>
              <a:rPr lang="is-IS" sz="2300" b="1" dirty="0" smtClean="0">
                <a:solidFill>
                  <a:srgbClr val="820000"/>
                </a:solidFill>
                <a:latin typeface="Arial" charset="0"/>
                <a:ea typeface="Arial" charset="0"/>
                <a:cs typeface="Arial" charset="0"/>
              </a:rPr>
              <a:t>affects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 ne sont plus des sentiments ou des affections, ils </a:t>
            </a:r>
            <a:r>
              <a:rPr lang="is-IS" sz="2300" b="1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débordent la force 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de ceux qui passent par eux.</a:t>
            </a:r>
          </a:p>
          <a:p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es sensations, percepts et affects, sont des </a:t>
            </a:r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êtres qui valent pour eux-mêmes et </a:t>
            </a:r>
            <a:r>
              <a:rPr lang="fr-FR" sz="2300" b="1" dirty="0" smtClean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excède tout vécu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… </a:t>
            </a:r>
            <a:r>
              <a:rPr lang="is-IS" sz="2300" b="1" dirty="0" smtClean="0">
                <a:latin typeface="Arial" charset="0"/>
                <a:ea typeface="Arial" charset="0"/>
                <a:cs typeface="Arial" charset="0"/>
              </a:rPr>
              <a:t>L’artiste déborde les états perceptifs et les passages affectifs du vécu. </a:t>
            </a:r>
            <a:r>
              <a:rPr lang="fr-FR" sz="2300" b="1" dirty="0" smtClean="0">
                <a:latin typeface="Arial" charset="0"/>
                <a:ea typeface="Arial" charset="0"/>
                <a:cs typeface="Arial" charset="0"/>
              </a:rPr>
              <a:t>Il fait venir au jour, il donne corps, il fait devenir le non humain de l’homme. Il crée des univers possibles.</a:t>
            </a:r>
            <a:endParaRPr lang="is-IS" sz="23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es blocs de sensation tiennent lieu de langage. </a:t>
            </a:r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L</a:t>
            </a:r>
            <a:r>
              <a:rPr lang="is-IS" sz="2300" dirty="0" smtClean="0">
                <a:latin typeface="Arial" charset="0"/>
                <a:ea typeface="Arial" charset="0"/>
                <a:cs typeface="Arial" charset="0"/>
              </a:rPr>
              <a:t>a sensation devient elle-</a:t>
            </a:r>
            <a:r>
              <a:rPr lang="fr-FR" sz="2300" dirty="0" smtClean="0">
                <a:latin typeface="Arial" charset="0"/>
                <a:ea typeface="Arial" charset="0"/>
                <a:cs typeface="Arial" charset="0"/>
              </a:rPr>
              <a:t>même </a:t>
            </a:r>
            <a:r>
              <a:rPr lang="fr-FR" sz="2300" b="1" dirty="0" smtClean="0">
                <a:solidFill>
                  <a:srgbClr val="820000"/>
                </a:solidFill>
                <a:latin typeface="Arial" charset="0"/>
                <a:ea typeface="Arial" charset="0"/>
                <a:cs typeface="Arial" charset="0"/>
              </a:rPr>
              <a:t>sensation de concept.</a:t>
            </a:r>
            <a:endParaRPr lang="fr-FR" sz="2300" dirty="0" smtClean="0">
              <a:solidFill>
                <a:srgbClr val="82000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Affect    Percept    Concept</a:t>
            </a:r>
            <a:endParaRPr lang="fr-FR" sz="2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pensée plastique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4D2-D41C-4137-B7ED-F58F198C83F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059" y="1323920"/>
            <a:ext cx="85344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fr-FR" sz="2400" b="1" dirty="0">
                <a:solidFill>
                  <a:schemeClr val="tx2"/>
                </a:solidFill>
                <a:latin typeface="+mj-lt"/>
                <a:ea typeface="Arial" charset="0"/>
                <a:cs typeface="Arial" charset="0"/>
              </a:rPr>
              <a:t>Philippe </a:t>
            </a:r>
            <a:r>
              <a:rPr lang="fr-FR" sz="2400" b="1" dirty="0" smtClean="0">
                <a:solidFill>
                  <a:schemeClr val="tx2"/>
                </a:solidFill>
                <a:latin typeface="+mj-lt"/>
                <a:ea typeface="Arial" charset="0"/>
                <a:cs typeface="Arial" charset="0"/>
              </a:rPr>
              <a:t>Meirieu</a:t>
            </a:r>
            <a:endParaRPr lang="fr-FR" dirty="0" smtClean="0">
              <a:solidFill>
                <a:schemeClr val="tx2"/>
              </a:solidFill>
              <a:latin typeface="+mj-lt"/>
              <a:ea typeface="Arial" charset="0"/>
              <a:cs typeface="Arial" charset="0"/>
            </a:endParaRPr>
          </a:p>
          <a:p>
            <a:endParaRPr lang="fr-FR" dirty="0" smtClean="0">
              <a:solidFill>
                <a:srgbClr val="002060"/>
              </a:solidFill>
              <a:latin typeface="+mj-lt"/>
              <a:ea typeface="Arial" charset="0"/>
              <a:cs typeface="Arial" charset="0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La</a:t>
            </a:r>
            <a:r>
              <a:rPr lang="fr-FR" b="1" dirty="0" smtClean="0">
                <a:latin typeface="+mj-lt"/>
                <a:ea typeface="Arial" charset="0"/>
                <a:cs typeface="Arial" charset="0"/>
              </a:rPr>
              <a:t> </a:t>
            </a:r>
            <a:r>
              <a:rPr lang="fr-FR" b="1" dirty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pensée déductive</a:t>
            </a:r>
            <a:r>
              <a:rPr lang="fr-FR" dirty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 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consiste à expérimenter pour voir, </a:t>
            </a:r>
            <a:r>
              <a:rPr lang="fr-FR" b="1" i="1" dirty="0">
                <a:latin typeface="+mj-lt"/>
                <a:ea typeface="Arial" charset="0"/>
                <a:cs typeface="Arial" charset="0"/>
              </a:rPr>
              <a:t>apprécier les conséquences d’un acte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. C’est quand le sujet se place du point de vue des conséquences d’un acte ou d’un principe, met ceux-ci à l’épreuve de leurs effets et stabilise ou modifie la </a:t>
            </a:r>
            <a:r>
              <a:rPr lang="fr-FR" i="1" dirty="0">
                <a:latin typeface="+mj-lt"/>
                <a:ea typeface="Arial" charset="0"/>
                <a:cs typeface="Arial" charset="0"/>
              </a:rPr>
              <a:t>proposition </a:t>
            </a:r>
            <a:r>
              <a:rPr lang="fr-FR" i="1" dirty="0" smtClean="0">
                <a:latin typeface="+mj-lt"/>
                <a:ea typeface="Arial" charset="0"/>
                <a:cs typeface="Arial" charset="0"/>
              </a:rPr>
              <a:t>initiale (hypothèse)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.</a:t>
            </a:r>
          </a:p>
          <a:p>
            <a:endParaRPr lang="fr-FR" dirty="0" smtClean="0">
              <a:latin typeface="+mj-lt"/>
              <a:ea typeface="Arial" charset="0"/>
              <a:cs typeface="Arial" charset="0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La</a:t>
            </a:r>
            <a:r>
              <a:rPr lang="fr-FR" b="1" dirty="0" smtClean="0">
                <a:latin typeface="+mj-lt"/>
                <a:ea typeface="Arial" charset="0"/>
                <a:cs typeface="Arial" charset="0"/>
              </a:rPr>
              <a:t> </a:t>
            </a:r>
            <a:r>
              <a:rPr lang="fr-FR" b="1" dirty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pensée inductive 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est fondée sur </a:t>
            </a:r>
            <a:r>
              <a:rPr lang="fr-FR" b="1" i="1" dirty="0">
                <a:latin typeface="+mj-lt"/>
                <a:ea typeface="Arial" charset="0"/>
                <a:cs typeface="Arial" charset="0"/>
              </a:rPr>
              <a:t>la comparaison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 afin de trouver le point commun, d’aller vers la notion, le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concept.</a:t>
            </a:r>
          </a:p>
          <a:p>
            <a:endParaRPr lang="fr-FR" dirty="0" smtClean="0">
              <a:latin typeface="+mj-lt"/>
              <a:ea typeface="Arial" charset="0"/>
              <a:cs typeface="Arial" charset="0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La </a:t>
            </a:r>
            <a:r>
              <a:rPr lang="fr-FR" b="1" dirty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pensée dialectique 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suppose l’action d’</a:t>
            </a:r>
            <a:r>
              <a:rPr lang="fr-FR" b="1" i="1" dirty="0">
                <a:latin typeface="+mj-lt"/>
                <a:ea typeface="Arial" charset="0"/>
                <a:cs typeface="Arial" charset="0"/>
              </a:rPr>
              <a:t>oppose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r, </a:t>
            </a:r>
            <a:r>
              <a:rPr lang="fr-FR" i="1" dirty="0">
                <a:latin typeface="+mj-lt"/>
                <a:ea typeface="Arial" charset="0"/>
                <a:cs typeface="Arial" charset="0"/>
              </a:rPr>
              <a:t>d’</a:t>
            </a:r>
            <a:r>
              <a:rPr lang="fr-FR" b="1" i="1" dirty="0">
                <a:latin typeface="+mj-lt"/>
                <a:ea typeface="Arial" charset="0"/>
                <a:cs typeface="Arial" charset="0"/>
              </a:rPr>
              <a:t>argumenter,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 de </a:t>
            </a:r>
            <a:r>
              <a:rPr lang="fr-FR" b="1" i="1" dirty="0">
                <a:latin typeface="+mj-lt"/>
                <a:ea typeface="Arial" charset="0"/>
                <a:cs typeface="Arial" charset="0"/>
              </a:rPr>
              <a:t>distancier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, de </a:t>
            </a:r>
            <a:r>
              <a:rPr lang="fr-FR" b="1" i="1" dirty="0">
                <a:latin typeface="+mj-lt"/>
                <a:ea typeface="Arial" charset="0"/>
                <a:cs typeface="Arial" charset="0"/>
              </a:rPr>
              <a:t>confronter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 pour trouver des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relations (dialogique ?).</a:t>
            </a:r>
          </a:p>
          <a:p>
            <a:endParaRPr lang="fr-FR" dirty="0" smtClean="0">
              <a:latin typeface="+mj-lt"/>
              <a:ea typeface="Arial" charset="0"/>
              <a:cs typeface="Arial" charset="0"/>
            </a:endParaRPr>
          </a:p>
          <a:p>
            <a:r>
              <a:rPr lang="fr-FR" b="1" dirty="0" smtClean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La </a:t>
            </a:r>
            <a:r>
              <a:rPr lang="fr-FR" b="1" dirty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pensée divergente</a:t>
            </a:r>
            <a:r>
              <a:rPr lang="fr-FR" dirty="0">
                <a:solidFill>
                  <a:srgbClr val="C00000"/>
                </a:solidFill>
                <a:latin typeface="+mj-lt"/>
                <a:ea typeface="Arial" charset="0"/>
                <a:cs typeface="Arial" charset="0"/>
              </a:rPr>
              <a:t> 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correspond à l’action </a:t>
            </a:r>
            <a:r>
              <a:rPr lang="fr-FR" b="1" dirty="0">
                <a:latin typeface="+mj-lt"/>
                <a:ea typeface="Arial" charset="0"/>
                <a:cs typeface="Arial" charset="0"/>
              </a:rPr>
              <a:t>d’associer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 afin de créer du nouveau, c'est-à-dire à la </a:t>
            </a:r>
            <a:r>
              <a:rPr lang="fr-FR" b="1" i="1" dirty="0">
                <a:latin typeface="+mj-lt"/>
                <a:ea typeface="Arial" charset="0"/>
                <a:cs typeface="Arial" charset="0"/>
              </a:rPr>
              <a:t>créativité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. Le sujet met en relation des éléments appartenant à des domaines différents, établit des associations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nouvelles, envisage un problème sous différents angles de vue.</a:t>
            </a:r>
          </a:p>
          <a:p>
            <a:endParaRPr lang="fr-FR" dirty="0" smtClean="0">
              <a:solidFill>
                <a:srgbClr val="000000"/>
              </a:solidFill>
              <a:latin typeface="+mj-lt"/>
              <a:ea typeface="Arial" charset="0"/>
              <a:cs typeface="Arial" charset="0"/>
            </a:endParaRPr>
          </a:p>
          <a:p>
            <a:r>
              <a:rPr lang="fr-FR" dirty="0" smtClean="0">
                <a:solidFill>
                  <a:srgbClr val="002060"/>
                </a:solidFill>
                <a:latin typeface="+mj-lt"/>
                <a:ea typeface="Arial" charset="0"/>
                <a:cs typeface="Arial" charset="0"/>
              </a:rPr>
              <a:t>Une pensée plastique : le domaine cognitif et le domaine émotionnel</a:t>
            </a:r>
          </a:p>
        </p:txBody>
      </p:sp>
    </p:spTree>
    <p:extLst>
      <p:ext uri="{BB962C8B-B14F-4D97-AF65-F5344CB8AC3E}">
        <p14:creationId xmlns:p14="http://schemas.microsoft.com/office/powerpoint/2010/main" val="83294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 </a:t>
            </a:r>
            <a:r>
              <a:rPr lang="fr-FR" sz="4000" dirty="0" smtClean="0"/>
              <a:t>Les émotions</a:t>
            </a:r>
            <a:endParaRPr lang="fr-FR" sz="4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2"/>
                </a:solidFill>
              </a:rPr>
              <a:t>Catherine GUEGUEN </a:t>
            </a:r>
            <a:r>
              <a:rPr lang="fr-FR" sz="1800" dirty="0" smtClean="0"/>
              <a:t>(2015) </a:t>
            </a:r>
          </a:p>
          <a:p>
            <a:pPr>
              <a:buNone/>
            </a:pPr>
            <a:r>
              <a:rPr lang="fr-FR" sz="2400" i="1" dirty="0" smtClean="0"/>
              <a:t>   </a:t>
            </a:r>
            <a:r>
              <a:rPr lang="fr-FR" sz="1800" i="1" dirty="0" smtClean="0"/>
              <a:t>Les neurosciences et le développement de l'enfant</a:t>
            </a:r>
          </a:p>
          <a:p>
            <a:pPr>
              <a:buNone/>
            </a:pPr>
            <a:r>
              <a:rPr lang="fr-FR" sz="1800" dirty="0" smtClean="0">
                <a:solidFill>
                  <a:srgbClr val="0000FF"/>
                </a:solidFill>
                <a:hlinkClick r:id="rId2"/>
              </a:rPr>
              <a:t>https://www.youtube.com/watch?v=DvcJtn7ZCfU</a:t>
            </a:r>
            <a:r>
              <a:rPr lang="fr-FR" sz="1800" dirty="0" smtClean="0">
                <a:solidFill>
                  <a:srgbClr val="0000FF"/>
                </a:solidFill>
              </a:rPr>
              <a:t> 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b="1" dirty="0" smtClean="0">
                <a:solidFill>
                  <a:schemeClr val="tx2"/>
                </a:solidFill>
              </a:rPr>
              <a:t>Neurosciences affectives et sociales :</a:t>
            </a:r>
          </a:p>
          <a:p>
            <a:pPr>
              <a:buNone/>
            </a:pPr>
            <a:r>
              <a:rPr lang="fr-FR" sz="1800" dirty="0" smtClean="0"/>
              <a:t>Emotions, sentiments, qualités relationnelles</a:t>
            </a:r>
          </a:p>
          <a:p>
            <a:pPr>
              <a:buNone/>
            </a:pPr>
            <a:r>
              <a:rPr lang="fr-FR" sz="1800" dirty="0" smtClean="0"/>
              <a:t>La connaissance et la </a:t>
            </a:r>
            <a:r>
              <a:rPr lang="fr-FR" sz="1800" b="1" dirty="0" smtClean="0">
                <a:solidFill>
                  <a:schemeClr val="accent1"/>
                </a:solidFill>
              </a:rPr>
              <a:t>conscience de soi.</a:t>
            </a:r>
          </a:p>
          <a:p>
            <a:pPr>
              <a:buNone/>
            </a:pPr>
            <a:endParaRPr lang="fr-FR" sz="1100" dirty="0" smtClean="0"/>
          </a:p>
          <a:p>
            <a:pPr>
              <a:buNone/>
            </a:pPr>
            <a:r>
              <a:rPr lang="fr-FR" sz="1800" dirty="0" smtClean="0"/>
              <a:t>Les nouveaux programmes prennent en compte particulièrement </a:t>
            </a:r>
          </a:p>
          <a:p>
            <a:pPr>
              <a:buNone/>
            </a:pPr>
            <a:r>
              <a:rPr lang="fr-FR" sz="1800" b="1" dirty="0" smtClean="0">
                <a:solidFill>
                  <a:schemeClr val="accent1"/>
                </a:solidFill>
              </a:rPr>
              <a:t>la verbalisation des émotions. </a:t>
            </a:r>
          </a:p>
          <a:p>
            <a:pPr>
              <a:buNone/>
            </a:pPr>
            <a:endParaRPr lang="fr-FR" sz="11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2"/>
                </a:solidFill>
              </a:rPr>
              <a:t>Antonio DAMASIO</a:t>
            </a:r>
            <a:r>
              <a:rPr lang="fr-FR" sz="2400" dirty="0" smtClean="0"/>
              <a:t> </a:t>
            </a:r>
            <a:r>
              <a:rPr lang="fr-FR" sz="1900" dirty="0" smtClean="0"/>
              <a:t>(1995). </a:t>
            </a:r>
            <a:r>
              <a:rPr lang="fr-FR" sz="1900" i="1" dirty="0" smtClean="0"/>
              <a:t>L’erreur de Descartes.</a:t>
            </a:r>
          </a:p>
          <a:p>
            <a:pPr marL="0" indent="0">
              <a:buNone/>
            </a:pPr>
            <a:r>
              <a:rPr lang="fr-FR" sz="1900" dirty="0" smtClean="0"/>
              <a:t>L’incapacité d’éprouver des émotions est associée à l’incapacité de prendre des décisions, de raisonner.</a:t>
            </a:r>
            <a:endParaRPr lang="fr-FR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L’intelligence </a:t>
            </a:r>
            <a:r>
              <a:rPr lang="fr-FR" dirty="0"/>
              <a:t>rationnelle </a:t>
            </a:r>
            <a:r>
              <a:rPr lang="fr-FR" dirty="0" smtClean="0">
                <a:solidFill>
                  <a:schemeClr val="accent1"/>
                </a:solidFill>
              </a:rPr>
              <a:t>et </a:t>
            </a:r>
            <a:r>
              <a:rPr lang="fr-FR" dirty="0" smtClean="0"/>
              <a:t>émotionnelle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1764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1800" b="1" dirty="0" smtClean="0"/>
              <a:t>Émotion et cognition : un couplage</a:t>
            </a:r>
          </a:p>
          <a:p>
            <a:pPr marL="0" indent="0">
              <a:buNone/>
            </a:pPr>
            <a:endParaRPr lang="fr-FR" sz="11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sz="1800" b="1" dirty="0" err="1" smtClean="0">
                <a:solidFill>
                  <a:srgbClr val="C00000"/>
                </a:solidFill>
              </a:rPr>
              <a:t>éduscol</a:t>
            </a:r>
            <a:r>
              <a:rPr lang="fr-FR" sz="1800" b="1" dirty="0" smtClean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endParaRPr lang="fr-FR" sz="1100" b="1" dirty="0" smtClean="0">
              <a:solidFill>
                <a:srgbClr val="002060"/>
              </a:solidFill>
            </a:endParaRPr>
          </a:p>
          <a:p>
            <a:r>
              <a:rPr lang="fr-FR" sz="1800" b="1" dirty="0" smtClean="0"/>
              <a:t>Sensibilité</a:t>
            </a:r>
            <a:r>
              <a:rPr lang="fr-FR" sz="1800" b="1" dirty="0"/>
              <a:t>, émotions, sentiments et </a:t>
            </a:r>
            <a:r>
              <a:rPr lang="fr-FR" sz="1800" b="1" dirty="0">
                <a:solidFill>
                  <a:schemeClr val="accent1"/>
                </a:solidFill>
              </a:rPr>
              <a:t>mise à </a:t>
            </a:r>
            <a:r>
              <a:rPr lang="fr-FR" sz="1800" b="1" dirty="0" smtClean="0">
                <a:solidFill>
                  <a:schemeClr val="accent1"/>
                </a:solidFill>
              </a:rPr>
              <a:t>distance</a:t>
            </a:r>
          </a:p>
          <a:p>
            <a:pPr marL="0" indent="0">
              <a:buNone/>
            </a:pPr>
            <a:endParaRPr lang="fr-FR" sz="1100" dirty="0">
              <a:solidFill>
                <a:schemeClr val="accent1"/>
              </a:solidFill>
            </a:endParaRPr>
          </a:p>
          <a:p>
            <a:r>
              <a:rPr lang="fr-FR" sz="1800" dirty="0">
                <a:solidFill>
                  <a:schemeClr val="accent1"/>
                </a:solidFill>
              </a:rPr>
              <a:t>La </a:t>
            </a:r>
            <a:r>
              <a:rPr lang="fr-FR" sz="1800" b="1" dirty="0">
                <a:solidFill>
                  <a:schemeClr val="accent1"/>
                </a:solidFill>
              </a:rPr>
              <a:t>verbalisation</a:t>
            </a:r>
            <a:r>
              <a:rPr lang="fr-FR" sz="1800" dirty="0">
                <a:solidFill>
                  <a:schemeClr val="accent1"/>
                </a:solidFill>
              </a:rPr>
              <a:t>, </a:t>
            </a:r>
            <a:r>
              <a:rPr lang="fr-FR" sz="1800" dirty="0"/>
              <a:t>véritable moment d’apprentissage, apparaît donc comme essentielle pour </a:t>
            </a:r>
            <a:r>
              <a:rPr lang="fr-FR" sz="1800" b="1" dirty="0"/>
              <a:t>glisser de l’émotion vers le sentiment</a:t>
            </a:r>
            <a:r>
              <a:rPr lang="fr-FR" sz="1800" b="1" dirty="0" smtClean="0"/>
              <a:t>. </a:t>
            </a:r>
          </a:p>
          <a:p>
            <a:pPr marL="0" indent="0">
              <a:buNone/>
            </a:pPr>
            <a:endParaRPr lang="fr-FR" sz="1100" b="1" dirty="0" smtClean="0"/>
          </a:p>
          <a:p>
            <a:r>
              <a:rPr lang="fr-FR" sz="1800" dirty="0"/>
              <a:t>L’une des compétences essentielles à travailler par les élèves dans les enseignements artistiques est </a:t>
            </a:r>
            <a:r>
              <a:rPr lang="fr-FR" sz="1800" dirty="0" smtClean="0"/>
              <a:t>la </a:t>
            </a:r>
            <a:r>
              <a:rPr lang="fr-FR" sz="1800" dirty="0"/>
              <a:t>capacité à </a:t>
            </a:r>
            <a:r>
              <a:rPr lang="fr-FR" sz="1800" b="1" dirty="0"/>
              <a:t>s’exprimer</a:t>
            </a:r>
            <a:r>
              <a:rPr lang="fr-FR" sz="1800" dirty="0"/>
              <a:t> par les langages artistiques car </a:t>
            </a:r>
            <a:r>
              <a:rPr lang="fr-FR" sz="1800" b="1" dirty="0">
                <a:solidFill>
                  <a:schemeClr val="accent1"/>
                </a:solidFill>
              </a:rPr>
              <a:t>verbaliser</a:t>
            </a:r>
            <a:r>
              <a:rPr lang="fr-FR" sz="1800" dirty="0"/>
              <a:t> ses émotions nécessite de </a:t>
            </a:r>
            <a:r>
              <a:rPr lang="fr-FR" sz="1800" b="1" dirty="0">
                <a:solidFill>
                  <a:schemeClr val="accent1"/>
                </a:solidFill>
              </a:rPr>
              <a:t>dépasser l’immédiateté du ressenti</a:t>
            </a:r>
            <a:r>
              <a:rPr lang="fr-FR" sz="1800" b="1" dirty="0" smtClean="0">
                <a:solidFill>
                  <a:schemeClr val="accent1"/>
                </a:solidFill>
              </a:rPr>
              <a:t>.</a:t>
            </a:r>
          </a:p>
          <a:p>
            <a:endParaRPr lang="fr-FR" sz="1100" b="1" dirty="0" smtClean="0">
              <a:solidFill>
                <a:schemeClr val="accent1"/>
              </a:solidFill>
            </a:endParaRPr>
          </a:p>
          <a:p>
            <a:r>
              <a:rPr lang="fr-FR" sz="1800" dirty="0" smtClean="0"/>
              <a:t>Les arts plastiques sont </a:t>
            </a:r>
            <a:r>
              <a:rPr lang="fr-FR" sz="1800" b="1" dirty="0" smtClean="0"/>
              <a:t>un champ d’expression symbolique </a:t>
            </a:r>
            <a:r>
              <a:rPr lang="fr-FR" sz="1800" b="1" dirty="0" smtClean="0">
                <a:solidFill>
                  <a:schemeClr val="accent1"/>
                </a:solidFill>
              </a:rPr>
              <a:t>non verbale </a:t>
            </a:r>
            <a:r>
              <a:rPr lang="fr-FR" sz="1800" dirty="0" smtClean="0"/>
              <a:t>fondateur de l’histoire de l’humanité.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421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L’art et l’inconscient 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D4D2-D41C-4137-B7ED-F58F198C83F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3568" y="1610791"/>
            <a:ext cx="7992888" cy="461664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tx2"/>
                </a:solidFill>
                <a:latin typeface="+mj-lt"/>
                <a:ea typeface="Arial" charset="0"/>
                <a:cs typeface="Arial" charset="0"/>
              </a:rPr>
              <a:t>Pour Freud,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l’art est un écran où se projette les conflits infantiles; il permet une sublimation </a:t>
            </a:r>
            <a:r>
              <a:rPr lang="fr-FR" b="1" dirty="0" smtClean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pacificatrice</a:t>
            </a:r>
            <a:r>
              <a:rPr lang="fr-FR" dirty="0" smtClean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de ces conflits (afin de s’éloigner de ces conflits).</a:t>
            </a:r>
          </a:p>
          <a:p>
            <a:endParaRPr lang="fr-FR" dirty="0">
              <a:latin typeface="+mj-lt"/>
              <a:ea typeface="Arial" charset="0"/>
              <a:cs typeface="Arial" charset="0"/>
            </a:endParaRPr>
          </a:p>
          <a:p>
            <a:r>
              <a:rPr lang="fr-FR" sz="2400" b="1" dirty="0" smtClean="0">
                <a:solidFill>
                  <a:schemeClr val="tx2"/>
                </a:solidFill>
                <a:latin typeface="+mj-lt"/>
                <a:ea typeface="Arial" charset="0"/>
                <a:cs typeface="Arial" charset="0"/>
              </a:rPr>
              <a:t>Vygotsky</a:t>
            </a:r>
            <a:r>
              <a:rPr lang="fr-FR" dirty="0">
                <a:latin typeface="+mj-lt"/>
                <a:ea typeface="Arial" charset="0"/>
                <a:cs typeface="Arial" charset="0"/>
              </a:rPr>
              <a:t>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ne voit pas </a:t>
            </a:r>
            <a:r>
              <a:rPr lang="fr-FR" b="1" dirty="0" smtClean="0">
                <a:latin typeface="+mj-lt"/>
                <a:ea typeface="Arial" charset="0"/>
                <a:cs typeface="Arial" charset="0"/>
              </a:rPr>
              <a:t>l’art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 comme un produit dérivé de l’inconscient, mais au contraire , </a:t>
            </a:r>
            <a:r>
              <a:rPr lang="fr-FR" b="1" dirty="0" smtClean="0">
                <a:latin typeface="+mj-lt"/>
                <a:ea typeface="Arial" charset="0"/>
                <a:cs typeface="Arial" charset="0"/>
              </a:rPr>
              <a:t>comme </a:t>
            </a:r>
            <a:r>
              <a:rPr lang="fr-FR" b="1" dirty="0" smtClean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producteur d’autres conflits inconscients</a:t>
            </a:r>
            <a:r>
              <a:rPr lang="fr-FR" b="1" dirty="0" smtClean="0">
                <a:latin typeface="+mj-lt"/>
                <a:ea typeface="Arial" charset="0"/>
                <a:cs typeface="Arial" charset="0"/>
              </a:rPr>
              <a:t>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qui développent ceux que chacun porte en lui.</a:t>
            </a:r>
          </a:p>
          <a:p>
            <a:r>
              <a:rPr lang="fr-FR" dirty="0" smtClean="0">
                <a:latin typeface="+mj-lt"/>
                <a:ea typeface="Arial" charset="0"/>
                <a:cs typeface="Arial" charset="0"/>
              </a:rPr>
              <a:t>Il décrit la fonction psychologique de l’art comme une technique sociale </a:t>
            </a:r>
            <a:r>
              <a:rPr lang="fr-FR" b="1" dirty="0" smtClean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d’aiguisement </a:t>
            </a:r>
            <a:r>
              <a:rPr lang="fr-FR" b="1" dirty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des </a:t>
            </a:r>
            <a:r>
              <a:rPr lang="fr-FR" b="1" dirty="0" smtClean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affects. </a:t>
            </a:r>
            <a:endParaRPr lang="fr-FR" dirty="0" smtClean="0">
              <a:latin typeface="+mj-lt"/>
              <a:ea typeface="Arial" charset="0"/>
              <a:cs typeface="Arial" charset="0"/>
            </a:endParaRPr>
          </a:p>
          <a:p>
            <a:endParaRPr lang="fr-FR" sz="1100" dirty="0" smtClean="0">
              <a:latin typeface="+mj-lt"/>
              <a:ea typeface="Arial" charset="0"/>
              <a:cs typeface="Arial" charset="0"/>
            </a:endParaRPr>
          </a:p>
          <a:p>
            <a:r>
              <a:rPr lang="fr-FR" dirty="0" smtClean="0">
                <a:latin typeface="+mj-lt"/>
                <a:ea typeface="Arial" charset="0"/>
                <a:cs typeface="Arial" charset="0"/>
              </a:rPr>
              <a:t>L’art provoque une « dispute des sentiments » qu’il orchestre pour se rapprocher du réel des affects et non pour s’en éloigner, mais pour les </a:t>
            </a:r>
            <a:r>
              <a:rPr lang="fr-FR" b="1" dirty="0" smtClean="0">
                <a:latin typeface="+mj-lt"/>
                <a:ea typeface="Arial" charset="0"/>
                <a:cs typeface="Arial" charset="0"/>
              </a:rPr>
              <a:t>refondre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.</a:t>
            </a:r>
          </a:p>
          <a:p>
            <a:endParaRPr lang="fr-FR" sz="800" dirty="0" smtClean="0">
              <a:latin typeface="+mj-lt"/>
              <a:ea typeface="Arial" charset="0"/>
              <a:cs typeface="Arial" charset="0"/>
            </a:endParaRPr>
          </a:p>
          <a:p>
            <a:endParaRPr lang="fr-FR" sz="1100" dirty="0">
              <a:latin typeface="+mj-lt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fr-FR" b="1" dirty="0" smtClean="0">
                <a:latin typeface="+mj-lt"/>
                <a:ea typeface="Arial" charset="0"/>
                <a:cs typeface="Arial" charset="0"/>
              </a:rPr>
              <a:t>Les références culturelles : </a:t>
            </a:r>
            <a:r>
              <a:rPr lang="fr-FR" b="1" dirty="0" smtClean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exercer une expression personnelle 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et de </a:t>
            </a:r>
            <a:r>
              <a:rPr lang="fr-FR" b="1" dirty="0" smtClean="0">
                <a:solidFill>
                  <a:schemeClr val="accent1"/>
                </a:solidFill>
                <a:latin typeface="+mj-lt"/>
                <a:ea typeface="Arial" charset="0"/>
                <a:cs typeface="Arial" charset="0"/>
              </a:rPr>
              <a:t>reconnaître la singularité d’autrui</a:t>
            </a:r>
            <a:r>
              <a:rPr lang="fr-FR" dirty="0" smtClean="0">
                <a:latin typeface="+mj-lt"/>
                <a:ea typeface="Arial" charset="0"/>
                <a:cs typeface="Arial" charset="0"/>
              </a:rPr>
              <a:t>.</a:t>
            </a:r>
            <a:endParaRPr lang="fr-FR" dirty="0">
              <a:latin typeface="+mj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0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L’intelligence émotionnelle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2D5-6190-49CA-AA73-FD43B79D5EE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36" y="1628775"/>
            <a:ext cx="6863616" cy="4572000"/>
          </a:xfrm>
        </p:spPr>
      </p:pic>
      <p:sp>
        <p:nvSpPr>
          <p:cNvPr id="6" name="ZoneTexte 5"/>
          <p:cNvSpPr txBox="1"/>
          <p:nvPr/>
        </p:nvSpPr>
        <p:spPr>
          <a:xfrm>
            <a:off x="72008" y="6361853"/>
            <a:ext cx="9180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John </a:t>
            </a:r>
            <a:r>
              <a:rPr lang="fr-FR" smtClean="0"/>
              <a:t>Meyer &amp; Peter </a:t>
            </a:r>
            <a:r>
              <a:rPr lang="fr-FR" dirty="0" err="1" smtClean="0"/>
              <a:t>Salovey</a:t>
            </a:r>
            <a:r>
              <a:rPr lang="fr-FR" dirty="0" smtClean="0"/>
              <a:t>, psychologues américains, les premiers à parler d’IE (1997)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39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ustom Design">
  <a:themeElements>
    <a:clrScheme name="Custom Design 13">
      <a:dk1>
        <a:srgbClr val="008000"/>
      </a:dk1>
      <a:lt1>
        <a:srgbClr val="FFFFFF"/>
      </a:lt1>
      <a:dk2>
        <a:srgbClr val="003600"/>
      </a:dk2>
      <a:lt2>
        <a:srgbClr val="FFFF00"/>
      </a:lt2>
      <a:accent1>
        <a:srgbClr val="99CC00"/>
      </a:accent1>
      <a:accent2>
        <a:srgbClr val="FFCC00"/>
      </a:accent2>
      <a:accent3>
        <a:srgbClr val="AAAEAA"/>
      </a:accent3>
      <a:accent4>
        <a:srgbClr val="DADADA"/>
      </a:accent4>
      <a:accent5>
        <a:srgbClr val="CAE2AA"/>
      </a:accent5>
      <a:accent6>
        <a:srgbClr val="E7B900"/>
      </a:accent6>
      <a:hlink>
        <a:srgbClr val="FF9933"/>
      </a:hlink>
      <a:folHlink>
        <a:srgbClr val="B2B2B2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8000"/>
        </a:dk1>
        <a:lt1>
          <a:srgbClr val="FFFFFF"/>
        </a:lt1>
        <a:dk2>
          <a:srgbClr val="003600"/>
        </a:dk2>
        <a:lt2>
          <a:srgbClr val="FFFF00"/>
        </a:lt2>
        <a:accent1>
          <a:srgbClr val="99CC00"/>
        </a:accent1>
        <a:accent2>
          <a:srgbClr val="FFCC00"/>
        </a:accent2>
        <a:accent3>
          <a:srgbClr val="AAAEAA"/>
        </a:accent3>
        <a:accent4>
          <a:srgbClr val="DADADA"/>
        </a:accent4>
        <a:accent5>
          <a:srgbClr val="CAE2AA"/>
        </a:accent5>
        <a:accent6>
          <a:srgbClr val="E7B900"/>
        </a:accent6>
        <a:hlink>
          <a:srgbClr val="FF99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1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3894</TotalTime>
  <Words>1030</Words>
  <Application>Microsoft Macintosh PowerPoint</Application>
  <PresentationFormat>Présentation à l'écran (4:3)</PresentationFormat>
  <Paragraphs>197</Paragraphs>
  <Slides>18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Calibri</vt:lpstr>
      <vt:lpstr>Georgia</vt:lpstr>
      <vt:lpstr>Lato</vt:lpstr>
      <vt:lpstr>Times New Roman</vt:lpstr>
      <vt:lpstr>Wingdings</vt:lpstr>
      <vt:lpstr>Wingdings 2</vt:lpstr>
      <vt:lpstr>Arial</vt:lpstr>
      <vt:lpstr>Custom Design</vt:lpstr>
      <vt:lpstr>Civil</vt:lpstr>
      <vt:lpstr>Les Arts plastiques  2  Processus de création et         Intelligences multiples   Master 1 MEEF PLC </vt:lpstr>
      <vt:lpstr>Rappel des spécificités éducatives : </vt:lpstr>
      <vt:lpstr>Rénovation de la forme scolaire ?</vt:lpstr>
      <vt:lpstr>Affect    Percept    Concept</vt:lpstr>
      <vt:lpstr>Une pensée plastique</vt:lpstr>
      <vt:lpstr> Les émotions</vt:lpstr>
      <vt:lpstr>L’intelligence rationnelle et émotionnelle</vt:lpstr>
      <vt:lpstr>L’art et l’inconscient  </vt:lpstr>
      <vt:lpstr>L’intelligence émotionnelle </vt:lpstr>
      <vt:lpstr>L’intelligence émotionnelle </vt:lpstr>
      <vt:lpstr>Une éducation de la sensibilité par la sensibilité  </vt:lpstr>
      <vt:lpstr>Une intelligence sensible</vt:lpstr>
      <vt:lpstr>Théorie des intelligences multiples</vt:lpstr>
      <vt:lpstr>Théorie des intelligences multiples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verbalisation</dc:title>
  <dc:creator>andré</dc:creator>
  <cp:lastModifiedBy>André SCHERB</cp:lastModifiedBy>
  <cp:revision>231</cp:revision>
  <cp:lastPrinted>2017-10-11T06:11:56Z</cp:lastPrinted>
  <dcterms:created xsi:type="dcterms:W3CDTF">2016-11-01T13:04:43Z</dcterms:created>
  <dcterms:modified xsi:type="dcterms:W3CDTF">2018-10-30T09:35:35Z</dcterms:modified>
</cp:coreProperties>
</file>