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60" r:id="rId4"/>
    <p:sldId id="263" r:id="rId5"/>
    <p:sldId id="261" r:id="rId6"/>
    <p:sldId id="257" r:id="rId7"/>
    <p:sldId id="269" r:id="rId8"/>
    <p:sldId id="262" r:id="rId9"/>
    <p:sldId id="271" r:id="rId10"/>
    <p:sldId id="27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2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12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76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77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45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36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41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46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93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52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45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47BDD-ABD0-4D89-BEDA-6C8B2D6A9D5A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BE3E-BD44-4537-9A07-EBCC57A924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59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43692" y="2997458"/>
            <a:ext cx="7801396" cy="210958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Sociologue, philosophe, directeur de recherche émérite au CNRS, président de l’association pour la pensée complexe, auteur de nombreux ouvrages.</a:t>
            </a:r>
          </a:p>
          <a:p>
            <a:pPr marL="0" indent="0">
              <a:buNone/>
            </a:pPr>
            <a:r>
              <a:rPr lang="fr-FR" u="sng" dirty="0"/>
              <a:t>Enseigner à vivre</a:t>
            </a:r>
          </a:p>
          <a:p>
            <a:pPr marL="0" indent="0">
              <a:buNone/>
            </a:pPr>
            <a:r>
              <a:rPr lang="fr-FR" u="sng" dirty="0"/>
              <a:t>Manifeste pour changer l’éducation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243692" y="2073232"/>
            <a:ext cx="297389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3600" dirty="0"/>
              <a:t>EDGAR MORIN</a:t>
            </a:r>
          </a:p>
        </p:txBody>
      </p:sp>
      <p:pic>
        <p:nvPicPr>
          <p:cNvPr id="2050" name="Picture 2" descr="Edgar Morin — Wikip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66" y="2073232"/>
            <a:ext cx="2146561" cy="303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ensées 5"/>
          <p:cNvSpPr/>
          <p:nvPr/>
        </p:nvSpPr>
        <p:spPr>
          <a:xfrm rot="460005">
            <a:off x="6196820" y="76543"/>
            <a:ext cx="5636307" cy="2536075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La </a:t>
            </a:r>
            <a:r>
              <a:rPr lang="fr-FR" sz="1400" b="1" dirty="0">
                <a:solidFill>
                  <a:schemeClr val="tx1"/>
                </a:solidFill>
              </a:rPr>
              <a:t>pensée complexe</a:t>
            </a:r>
            <a:r>
              <a:rPr lang="fr-FR" sz="1400" dirty="0">
                <a:solidFill>
                  <a:schemeClr val="tx1"/>
                </a:solidFill>
              </a:rPr>
              <a:t> est un concept philosophique créé par Henri </a:t>
            </a:r>
            <a:r>
              <a:rPr lang="fr-FR" sz="1400" dirty="0" err="1">
                <a:solidFill>
                  <a:schemeClr val="tx1"/>
                </a:solidFill>
              </a:rPr>
              <a:t>Laborit</a:t>
            </a:r>
            <a:r>
              <a:rPr lang="fr-FR" sz="1400" dirty="0">
                <a:solidFill>
                  <a:schemeClr val="tx1"/>
                </a:solidFill>
              </a:rPr>
              <a:t> , ce concept exprime une forme de pensée acceptant les imbrications de chaque domaine de la pensée et la transdisciplinarité. </a:t>
            </a: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(« complexus » qui signifie « ce qui est tissé ensemble »)</a:t>
            </a:r>
          </a:p>
        </p:txBody>
      </p:sp>
    </p:spTree>
    <p:extLst>
      <p:ext uri="{BB962C8B-B14F-4D97-AF65-F5344CB8AC3E}">
        <p14:creationId xmlns:p14="http://schemas.microsoft.com/office/powerpoint/2010/main" val="42343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3805" y="122135"/>
            <a:ext cx="10195965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Face aux promesses et aux menaces de la modernité, peut-il y avoir une politique et une éducation pertinente sans interrogation sur la vision de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l’être humain vers lequel nous tendons ? 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4790484" y="1553670"/>
            <a:ext cx="3042605" cy="1869260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« Les questions de la famille, de l’école, de la société, de l’action politique, et celle de l’évolution de l’humanité sont en effet liées. »</a:t>
            </a:r>
          </a:p>
        </p:txBody>
      </p:sp>
      <p:sp>
        <p:nvSpPr>
          <p:cNvPr id="4" name="Rectangle 3"/>
          <p:cNvSpPr/>
          <p:nvPr/>
        </p:nvSpPr>
        <p:spPr>
          <a:xfrm>
            <a:off x="8148681" y="3088466"/>
            <a:ext cx="3746612" cy="1853076"/>
          </a:xfrm>
          <a:prstGeom prst="wedgeRectCallou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« Les apprentissages bons pour l’école le demeurent pour la vie :  apprendre à connaître, apprendre à faire, apprendre à se connaître, apprendre à vivre ensemble ». </a:t>
            </a:r>
          </a:p>
        </p:txBody>
      </p:sp>
      <p:pic>
        <p:nvPicPr>
          <p:cNvPr id="5" name="Picture 2" descr="Edgar Morin — Wikipé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204" y="3788237"/>
            <a:ext cx="2050657" cy="289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à coins arrondis 5"/>
          <p:cNvSpPr/>
          <p:nvPr/>
        </p:nvSpPr>
        <p:spPr>
          <a:xfrm flipH="1">
            <a:off x="934188" y="2784824"/>
            <a:ext cx="3058789" cy="2006825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« La gigantesque crise planétaire n’est autre que la crise de l’humanité qui n’arrive pas à accéder à l’humanité ».</a:t>
            </a:r>
          </a:p>
        </p:txBody>
      </p:sp>
    </p:spTree>
    <p:extLst>
      <p:ext uri="{BB962C8B-B14F-4D97-AF65-F5344CB8AC3E}">
        <p14:creationId xmlns:p14="http://schemas.microsoft.com/office/powerpoint/2010/main" val="173794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08736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50" y="170741"/>
            <a:ext cx="9144000" cy="795033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« Seul le processus de questionnement continu permet à une personne de comprendre et de découvrir la vérité » Edgar Morin</a:t>
            </a:r>
          </a:p>
        </p:txBody>
      </p:sp>
      <p:sp>
        <p:nvSpPr>
          <p:cNvPr id="4" name="AutoShape 2" descr="Socrate fut condamné à mort en 399 av. J.-C. pour avoir fait preuve d'irrévérence envers les ..."/>
          <p:cNvSpPr>
            <a:spLocks noChangeAspect="1" noChangeArrowheads="1"/>
          </p:cNvSpPr>
          <p:nvPr/>
        </p:nvSpPr>
        <p:spPr bwMode="auto">
          <a:xfrm>
            <a:off x="155574" y="-144463"/>
            <a:ext cx="9083841" cy="908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Socrate fut condamné à mort en 399 av. J.-C. pour avoir fait preuve d'irrévérence envers le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Bulle ronde 7"/>
          <p:cNvSpPr/>
          <p:nvPr/>
        </p:nvSpPr>
        <p:spPr>
          <a:xfrm>
            <a:off x="7169424" y="1110237"/>
            <a:ext cx="3546283" cy="922352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Qu’est-ce qu’enseigner?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0207626" y="7790260"/>
            <a:ext cx="20393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/>
              <a:t>La mort de Socrate JL David 1787</a:t>
            </a:r>
          </a:p>
        </p:txBody>
      </p:sp>
    </p:spTree>
    <p:extLst>
      <p:ext uri="{BB962C8B-B14F-4D97-AF65-F5344CB8AC3E}">
        <p14:creationId xmlns:p14="http://schemas.microsoft.com/office/powerpoint/2010/main" val="401343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45951" y="-54577"/>
            <a:ext cx="12192000" cy="68580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Parchemin vertical 7"/>
          <p:cNvSpPr/>
          <p:nvPr/>
        </p:nvSpPr>
        <p:spPr>
          <a:xfrm>
            <a:off x="3596533" y="123379"/>
            <a:ext cx="1942818" cy="1748671"/>
          </a:xfrm>
          <a:prstGeom prst="verticalScrol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EGALITE DANS LES ATTENTES</a:t>
            </a:r>
          </a:p>
        </p:txBody>
      </p:sp>
      <p:sp>
        <p:nvSpPr>
          <p:cNvPr id="5" name="Émoticône 4"/>
          <p:cNvSpPr/>
          <p:nvPr/>
        </p:nvSpPr>
        <p:spPr>
          <a:xfrm>
            <a:off x="3150810" y="5649683"/>
            <a:ext cx="1261559" cy="1117116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-8479" y="2154903"/>
            <a:ext cx="2865748" cy="1411665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ELEVE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  SUJET DE DROIT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Tous les élèves sont traités de la même manière.</a:t>
            </a:r>
          </a:p>
        </p:txBody>
      </p:sp>
      <p:sp>
        <p:nvSpPr>
          <p:cNvPr id="7" name="Parchemin vertical 6"/>
          <p:cNvSpPr/>
          <p:nvPr/>
        </p:nvSpPr>
        <p:spPr>
          <a:xfrm>
            <a:off x="117390" y="107044"/>
            <a:ext cx="1827901" cy="1748671"/>
          </a:xfrm>
          <a:prstGeom prst="verticalScrol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VERTU DE LA JUSTICE</a:t>
            </a:r>
          </a:p>
        </p:txBody>
      </p:sp>
      <p:sp>
        <p:nvSpPr>
          <p:cNvPr id="12" name="Pentagone 11"/>
          <p:cNvSpPr/>
          <p:nvPr/>
        </p:nvSpPr>
        <p:spPr>
          <a:xfrm>
            <a:off x="167735" y="4126727"/>
            <a:ext cx="2118113" cy="75758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Difficultés d’apprentissages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5415736" y="1789949"/>
            <a:ext cx="4000565" cy="352217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tx1"/>
                </a:solidFill>
              </a:rPr>
              <a:t>ECOLE </a:t>
            </a:r>
          </a:p>
          <a:p>
            <a:pPr algn="ctr"/>
            <a:r>
              <a:rPr lang="fr-FR" sz="4400" b="1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fr-FR" sz="4400" b="1" dirty="0">
                <a:solidFill>
                  <a:schemeClr val="tx1"/>
                </a:solidFill>
              </a:rPr>
              <a:t>LIEU DE CONQUÊTE DE SOI</a:t>
            </a:r>
          </a:p>
        </p:txBody>
      </p:sp>
      <p:sp>
        <p:nvSpPr>
          <p:cNvPr id="15" name="Émoticône 14"/>
          <p:cNvSpPr/>
          <p:nvPr/>
        </p:nvSpPr>
        <p:spPr>
          <a:xfrm>
            <a:off x="1643769" y="5649683"/>
            <a:ext cx="1284158" cy="1120287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Émoticône 15"/>
          <p:cNvSpPr/>
          <p:nvPr/>
        </p:nvSpPr>
        <p:spPr>
          <a:xfrm>
            <a:off x="4683568" y="5660095"/>
            <a:ext cx="1400689" cy="1094343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Émoticône 16"/>
          <p:cNvSpPr/>
          <p:nvPr/>
        </p:nvSpPr>
        <p:spPr>
          <a:xfrm>
            <a:off x="6333119" y="5660095"/>
            <a:ext cx="1312710" cy="1141108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Émoticône 17"/>
          <p:cNvSpPr/>
          <p:nvPr/>
        </p:nvSpPr>
        <p:spPr>
          <a:xfrm>
            <a:off x="117390" y="5649684"/>
            <a:ext cx="1329016" cy="1120287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Émoticône 18"/>
          <p:cNvSpPr/>
          <p:nvPr/>
        </p:nvSpPr>
        <p:spPr>
          <a:xfrm>
            <a:off x="7875298" y="5649210"/>
            <a:ext cx="1362411" cy="1151993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" name="Émoticône 19"/>
          <p:cNvSpPr/>
          <p:nvPr/>
        </p:nvSpPr>
        <p:spPr>
          <a:xfrm>
            <a:off x="9565696" y="5660095"/>
            <a:ext cx="1149158" cy="1104754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1" name="Émoticône 20"/>
          <p:cNvSpPr/>
          <p:nvPr/>
        </p:nvSpPr>
        <p:spPr>
          <a:xfrm>
            <a:off x="11050464" y="5681855"/>
            <a:ext cx="1045923" cy="1040412"/>
          </a:xfrm>
          <a:prstGeom prst="smileyFac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Parchemin vertical 21"/>
          <p:cNvSpPr/>
          <p:nvPr/>
        </p:nvSpPr>
        <p:spPr>
          <a:xfrm>
            <a:off x="9469097" y="123379"/>
            <a:ext cx="1942818" cy="1748671"/>
          </a:xfrm>
          <a:prstGeom prst="verticalScrol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ESTIME DE SOI</a:t>
            </a:r>
          </a:p>
          <a:p>
            <a:pPr algn="ctr"/>
            <a:r>
              <a:rPr lang="fr-FR" dirty="0"/>
              <a:t> =</a:t>
            </a:r>
          </a:p>
          <a:p>
            <a:pPr algn="ctr"/>
            <a:r>
              <a:rPr lang="fr-FR" dirty="0"/>
              <a:t>ESTIME DE </a:t>
            </a:r>
          </a:p>
          <a:p>
            <a:pPr algn="ctr"/>
            <a:r>
              <a:rPr lang="fr-FR" dirty="0"/>
              <a:t>L’ AUTRE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288212" y="2178657"/>
            <a:ext cx="2661837" cy="1054144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Les objectifs visées sont les mêmes pour tous les élèves</a:t>
            </a:r>
          </a:p>
        </p:txBody>
      </p:sp>
      <p:sp>
        <p:nvSpPr>
          <p:cNvPr id="11" name="Bulle ronde 10"/>
          <p:cNvSpPr/>
          <p:nvPr/>
        </p:nvSpPr>
        <p:spPr>
          <a:xfrm flipH="1">
            <a:off x="2637617" y="3600022"/>
            <a:ext cx="2826246" cy="1791738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Inégalité des moyens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Soutien/ appui/ accompagnement</a:t>
            </a:r>
          </a:p>
        </p:txBody>
      </p:sp>
      <p:sp>
        <p:nvSpPr>
          <p:cNvPr id="2" name="Bulle ronde 1"/>
          <p:cNvSpPr/>
          <p:nvPr/>
        </p:nvSpPr>
        <p:spPr>
          <a:xfrm>
            <a:off x="9109133" y="3700241"/>
            <a:ext cx="2775699" cy="1479884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C</a:t>
            </a:r>
            <a:r>
              <a:rPr lang="fr-FR" dirty="0" err="1">
                <a:solidFill>
                  <a:schemeClr val="tx1"/>
                </a:solidFill>
              </a:rPr>
              <a:t>Je</a:t>
            </a:r>
            <a:r>
              <a:rPr lang="fr-FR" dirty="0">
                <a:solidFill>
                  <a:schemeClr val="tx1"/>
                </a:solidFill>
              </a:rPr>
              <a:t> suis capable d’agir, de penser, de disserter, de lire et d’ organiser….</a:t>
            </a:r>
            <a:endParaRPr lang="fr-FR" dirty="0"/>
          </a:p>
        </p:txBody>
      </p:sp>
      <p:sp>
        <p:nvSpPr>
          <p:cNvPr id="3" name="Pentagone 2"/>
          <p:cNvSpPr/>
          <p:nvPr/>
        </p:nvSpPr>
        <p:spPr>
          <a:xfrm>
            <a:off x="6537158" y="379467"/>
            <a:ext cx="2545308" cy="1236496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«J’estime l’humanité en moi-même»  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Erick </a:t>
            </a:r>
            <a:r>
              <a:rPr lang="fr-FR" dirty="0" err="1">
                <a:solidFill>
                  <a:schemeClr val="tx1"/>
                </a:solidFill>
              </a:rPr>
              <a:t>Praïat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994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a droite 4"/>
          <p:cNvSpPr/>
          <p:nvPr/>
        </p:nvSpPr>
        <p:spPr>
          <a:xfrm>
            <a:off x="84843" y="560306"/>
            <a:ext cx="3487918" cy="1036948"/>
          </a:xfrm>
          <a:prstGeom prst="right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ETHIQUE :</a:t>
            </a:r>
          </a:p>
          <a:p>
            <a:pPr algn="ctr"/>
            <a:r>
              <a:rPr lang="fr-FR" sz="1400" dirty="0"/>
              <a:t>(compétences évaluatives)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6183" y="491906"/>
            <a:ext cx="4022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- Travailler sur des situations exemplaires</a:t>
            </a:r>
          </a:p>
          <a:p>
            <a:r>
              <a:rPr lang="fr-FR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25763" y="894114"/>
            <a:ext cx="2012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/>
              <a:t>- Dilemmes moraux</a:t>
            </a:r>
          </a:p>
        </p:txBody>
      </p:sp>
      <p:sp>
        <p:nvSpPr>
          <p:cNvPr id="8" name="Rectangle 7"/>
          <p:cNvSpPr/>
          <p:nvPr/>
        </p:nvSpPr>
        <p:spPr>
          <a:xfrm>
            <a:off x="3739357" y="1304578"/>
            <a:ext cx="2775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/>
              <a:t>- Ecriture de la vie ordinaire</a:t>
            </a:r>
          </a:p>
        </p:txBody>
      </p:sp>
      <p:sp>
        <p:nvSpPr>
          <p:cNvPr id="9" name="Rectangle avec flèche vers le bas 8"/>
          <p:cNvSpPr/>
          <p:nvPr/>
        </p:nvSpPr>
        <p:spPr>
          <a:xfrm>
            <a:off x="8354863" y="247431"/>
            <a:ext cx="2762053" cy="1150070"/>
          </a:xfrm>
          <a:prstGeom prst="down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RESPONSABILITE MORALE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855243" y="1625127"/>
            <a:ext cx="3761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quoi sommes-nous responsables ?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8156901" y="2082607"/>
            <a:ext cx="3157980" cy="12537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Nous avons à répondre de ce qui est vulnérable et fragile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583105" y="3701870"/>
            <a:ext cx="2526383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« Ne me maltraite pas! »</a:t>
            </a:r>
          </a:p>
        </p:txBody>
      </p:sp>
      <p:sp>
        <p:nvSpPr>
          <p:cNvPr id="20" name="AutoShape 4" descr="Pas égal à PNG transparents - Stick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AutoShape 6" descr="Not Equal To 1 | Clipart Panda - Free Clipart Images"/>
          <p:cNvSpPr>
            <a:spLocks noChangeAspect="1" noChangeArrowheads="1"/>
          </p:cNvSpPr>
          <p:nvPr/>
        </p:nvSpPr>
        <p:spPr bwMode="auto">
          <a:xfrm>
            <a:off x="165710" y="-304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1148375" y="5774763"/>
                <a:ext cx="328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fr-FR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fr-F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375" y="5774763"/>
                <a:ext cx="328615" cy="276999"/>
              </a:xfrm>
              <a:prstGeom prst="rect">
                <a:avLst/>
              </a:prstGeom>
              <a:blipFill rotWithShape="0">
                <a:blip r:embed="rId2"/>
                <a:stretch>
                  <a:fillRect r="-12963" b="-43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avec flèche vers le haut 23"/>
          <p:cNvSpPr/>
          <p:nvPr/>
        </p:nvSpPr>
        <p:spPr>
          <a:xfrm>
            <a:off x="2449424" y="4548768"/>
            <a:ext cx="2573518" cy="1464680"/>
          </a:xfrm>
          <a:prstGeom prst="up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METIER DE LA RELATION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0" y="6336671"/>
            <a:ext cx="7224904" cy="36764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« Les grandes pensées se corrigent mutuellement » Paul </a:t>
            </a:r>
            <a:r>
              <a:rPr lang="fr-FR" dirty="0" err="1"/>
              <a:t>Ricoeur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1828802" y="2369036"/>
            <a:ext cx="4058238" cy="195294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AMENER L’ENSEIGNANT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A 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SE QUESTIONNER</a:t>
            </a:r>
          </a:p>
        </p:txBody>
      </p:sp>
      <p:sp>
        <p:nvSpPr>
          <p:cNvPr id="28" name="Organigramme : Processus 27"/>
          <p:cNvSpPr/>
          <p:nvPr/>
        </p:nvSpPr>
        <p:spPr>
          <a:xfrm>
            <a:off x="9361582" y="4866917"/>
            <a:ext cx="1282045" cy="656993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  <a:p>
            <a:pPr algn="ctr"/>
            <a:r>
              <a:rPr lang="fr-FR" dirty="0">
                <a:solidFill>
                  <a:srgbClr val="FF0000"/>
                </a:solidFill>
              </a:rPr>
              <a:t>SANCTION</a:t>
            </a:r>
          </a:p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759144" y="6238620"/>
            <a:ext cx="106522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Expliquer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9082981" y="6216360"/>
            <a:ext cx="11029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Prévisible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0318766" y="6216360"/>
            <a:ext cx="17816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Centrer sur l’acte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 flipH="1">
            <a:off x="8715122" y="5543235"/>
            <a:ext cx="556135" cy="3335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10627238" y="5709987"/>
            <a:ext cx="687643" cy="2473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9957733" y="5799820"/>
            <a:ext cx="3016" cy="2268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7937371" y="4371242"/>
            <a:ext cx="3817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« On sanctionne le vol pas le voleur »</a:t>
            </a:r>
          </a:p>
        </p:txBody>
      </p:sp>
    </p:spTree>
    <p:extLst>
      <p:ext uri="{BB962C8B-B14F-4D97-AF65-F5344CB8AC3E}">
        <p14:creationId xmlns:p14="http://schemas.microsoft.com/office/powerpoint/2010/main" val="4180635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 mythe de Sisyphe, par Titien, 1548-15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056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>
            <a:off x="2028344" y="1688236"/>
            <a:ext cx="4484537" cy="2957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MINIMALISME DEONTOLOGIQUE</a:t>
            </a:r>
          </a:p>
        </p:txBody>
      </p:sp>
      <p:sp>
        <p:nvSpPr>
          <p:cNvPr id="5" name="Rectangle avec flèche vers le bas 4"/>
          <p:cNvSpPr/>
          <p:nvPr/>
        </p:nvSpPr>
        <p:spPr>
          <a:xfrm>
            <a:off x="3288626" y="265238"/>
            <a:ext cx="1963972" cy="1272209"/>
          </a:xfrm>
          <a:prstGeom prst="down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Question d’efficacité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046004" y="5466808"/>
            <a:ext cx="2274072" cy="12404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Nombres restreints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 normes et recommandations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4091707" y="4795813"/>
            <a:ext cx="357809" cy="54864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avec flèche vers la droite 7"/>
          <p:cNvSpPr/>
          <p:nvPr/>
        </p:nvSpPr>
        <p:spPr>
          <a:xfrm>
            <a:off x="300919" y="5426765"/>
            <a:ext cx="2202511" cy="1160890"/>
          </a:xfrm>
          <a:prstGeom prst="right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SOBRIETE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NORMATIVE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52114" y="822630"/>
            <a:ext cx="469127" cy="53035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</a:rPr>
              <a:t>PPRINCIPE DE STABILITE</a:t>
            </a:r>
          </a:p>
        </p:txBody>
      </p:sp>
      <p:sp>
        <p:nvSpPr>
          <p:cNvPr id="10" name="Flèche vers le bas 9"/>
          <p:cNvSpPr/>
          <p:nvPr/>
        </p:nvSpPr>
        <p:spPr>
          <a:xfrm rot="4049150">
            <a:off x="8474034" y="452547"/>
            <a:ext cx="258768" cy="3198857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 rot="6667753">
            <a:off x="8504338" y="3614607"/>
            <a:ext cx="250475" cy="321195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7611961" y="6587655"/>
            <a:ext cx="5037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 mythe de Sisyphe, par Titien, 1548-1549•</a:t>
            </a:r>
            <a:r>
              <a:rPr lang="fr-FR" sz="11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 Visible au Musée national du Prado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68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rtrait de face d'un homme à l'aspect bienveillant, soigneusement vêtu et perruqué, assis sur une chaise de paill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873" y="696477"/>
            <a:ext cx="3655774" cy="508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745" y="2355766"/>
            <a:ext cx="7812186" cy="67874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000" dirty="0"/>
              <a:t>Jean-Jacques Rousseau 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« Montrer vos faiblesses à vos élèves si vous voulez les guérir des siennes »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609925" y="5941500"/>
            <a:ext cx="3131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Pastel de Quentin de La Tour (1753)</a:t>
            </a:r>
          </a:p>
        </p:txBody>
      </p:sp>
    </p:spTree>
    <p:extLst>
      <p:ext uri="{BB962C8B-B14F-4D97-AF65-F5344CB8AC3E}">
        <p14:creationId xmlns:p14="http://schemas.microsoft.com/office/powerpoint/2010/main" val="242180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694649" y="452010"/>
            <a:ext cx="6377704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« CHAQUE ÊTRE HUMAIN A BESOIN DE RECONNAISSANCE » HEGEL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717658" y="1383738"/>
            <a:ext cx="190972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DROITS HUMAINS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1113" y="2370966"/>
            <a:ext cx="9791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EGALITE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924005" y="2370966"/>
            <a:ext cx="13351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FRATERNITE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937021" y="2379058"/>
            <a:ext cx="97104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LIBERTE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2079653" y="1801623"/>
            <a:ext cx="1933996" cy="291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672518" y="1844984"/>
            <a:ext cx="0" cy="404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218096" y="1711160"/>
            <a:ext cx="2112021" cy="4722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30152" y="3191581"/>
            <a:ext cx="4122892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« Pour enseigner, il faut de l’Eros » Platon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484" y="4972973"/>
            <a:ext cx="249639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Le mépris = l’humiliation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965731" y="4972973"/>
            <a:ext cx="26258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Humanisme = compassion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449350" y="4060334"/>
            <a:ext cx="34148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Mieux comprendre autrui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449351" y="5242701"/>
            <a:ext cx="341483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Sagesse</a:t>
            </a:r>
          </a:p>
          <a:p>
            <a:r>
              <a:rPr lang="fr-FR" dirty="0"/>
              <a:t>Savoir</a:t>
            </a:r>
          </a:p>
          <a:p>
            <a:r>
              <a:rPr lang="fr-FR" dirty="0"/>
              <a:t>Information (inscrite dans son contexte)</a:t>
            </a:r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8035391" y="4636478"/>
            <a:ext cx="8092" cy="3994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08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ranshumanisme : le futur de l'Homme ? - MBA MC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28438"/>
            <a:ext cx="8334867" cy="748007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« Mon école doit viser la joie des élèves pendant qu’ils y sont » George Snyders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5269781" y="3934494"/>
            <a:ext cx="3572759" cy="7547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« VIVRE, IL FAUT RISQUER SA VIE »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Edgar Morin</a:t>
            </a:r>
          </a:p>
        </p:txBody>
      </p:sp>
      <p:sp>
        <p:nvSpPr>
          <p:cNvPr id="9" name="Rectangle avec flèche vers le haut 8"/>
          <p:cNvSpPr/>
          <p:nvPr/>
        </p:nvSpPr>
        <p:spPr>
          <a:xfrm>
            <a:off x="5637752" y="5542960"/>
            <a:ext cx="2889317" cy="1276151"/>
          </a:xfrm>
          <a:prstGeom prst="up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Pédagogie de l’incertitude</a:t>
            </a:r>
          </a:p>
        </p:txBody>
      </p:sp>
      <p:sp>
        <p:nvSpPr>
          <p:cNvPr id="10" name="Rectangle avec flèche vers la droite 9"/>
          <p:cNvSpPr/>
          <p:nvPr/>
        </p:nvSpPr>
        <p:spPr>
          <a:xfrm>
            <a:off x="3677" y="3664325"/>
            <a:ext cx="3308808" cy="1179024"/>
          </a:xfrm>
          <a:prstGeom prst="rightArrowCallo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Comprendre notre présent et le 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devenir en cours</a:t>
            </a:r>
          </a:p>
        </p:txBody>
      </p:sp>
      <p:sp>
        <p:nvSpPr>
          <p:cNvPr id="11" name="Rectangle à quatre flèches 10"/>
          <p:cNvSpPr/>
          <p:nvPr/>
        </p:nvSpPr>
        <p:spPr>
          <a:xfrm>
            <a:off x="1100184" y="559309"/>
            <a:ext cx="4677269" cy="3517843"/>
          </a:xfrm>
          <a:prstGeom prst="quadArrowCallou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VIVRE POETIQUEMENT EST CAPITALE</a:t>
            </a:r>
          </a:p>
          <a:p>
            <a:pPr algn="ctr"/>
            <a:endParaRPr lang="fr-FR" dirty="0"/>
          </a:p>
        </p:txBody>
      </p:sp>
      <p:sp>
        <p:nvSpPr>
          <p:cNvPr id="22" name="Rectangle avec flèche vers le haut 21"/>
          <p:cNvSpPr/>
          <p:nvPr/>
        </p:nvSpPr>
        <p:spPr>
          <a:xfrm>
            <a:off x="158409" y="5862502"/>
            <a:ext cx="2275145" cy="956609"/>
          </a:xfrm>
          <a:prstGeom prst="up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S’ouvrir à l’inattendu</a:t>
            </a:r>
          </a:p>
        </p:txBody>
      </p:sp>
      <p:sp>
        <p:nvSpPr>
          <p:cNvPr id="23" name="Organigramme : Processus 22"/>
          <p:cNvSpPr/>
          <p:nvPr/>
        </p:nvSpPr>
        <p:spPr>
          <a:xfrm>
            <a:off x="5883971" y="640522"/>
            <a:ext cx="3080323" cy="1592052"/>
          </a:xfrm>
          <a:prstGeom prst="flowChartProces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S’ouvrir à une identité terrienne :</a:t>
            </a:r>
          </a:p>
          <a:p>
            <a:pPr algn="ctr"/>
            <a:r>
              <a:rPr lang="fr-FR" sz="2000" dirty="0">
                <a:solidFill>
                  <a:schemeClr val="bg1"/>
                </a:solidFill>
              </a:rPr>
              <a:t>Créer par la mondialisation</a:t>
            </a:r>
          </a:p>
        </p:txBody>
      </p:sp>
      <p:sp>
        <p:nvSpPr>
          <p:cNvPr id="24" name="Rectangle avec flèche vers le haut 23"/>
          <p:cNvSpPr/>
          <p:nvPr/>
        </p:nvSpPr>
        <p:spPr>
          <a:xfrm rot="16200000">
            <a:off x="9709850" y="578390"/>
            <a:ext cx="2328421" cy="1716315"/>
          </a:xfrm>
          <a:prstGeom prst="up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Existence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biosphère</a:t>
            </a:r>
          </a:p>
        </p:txBody>
      </p:sp>
    </p:spTree>
    <p:extLst>
      <p:ext uri="{BB962C8B-B14F-4D97-AF65-F5344CB8AC3E}">
        <p14:creationId xmlns:p14="http://schemas.microsoft.com/office/powerpoint/2010/main" val="404743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706152" y="195004"/>
            <a:ext cx="548640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Edgar Morin  « Transmettre l’incertitude »</a:t>
            </a:r>
          </a:p>
        </p:txBody>
      </p:sp>
      <p:sp>
        <p:nvSpPr>
          <p:cNvPr id="5" name="Ellipse 4"/>
          <p:cNvSpPr/>
          <p:nvPr/>
        </p:nvSpPr>
        <p:spPr>
          <a:xfrm>
            <a:off x="4839035" y="1076241"/>
            <a:ext cx="3010238" cy="1569855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cs typeface="Calibri Light" panose="020F0302020204030204" pitchFamily="34" charset="0"/>
              </a:rPr>
              <a:t>« Faire des escales dans des archipels de certitudes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168476"/>
            <a:ext cx="1683144" cy="9233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TRADUCTION</a:t>
            </a:r>
          </a:p>
          <a:p>
            <a:pPr algn="ctr"/>
            <a:r>
              <a:rPr lang="fr-FR" dirty="0"/>
              <a:t> = </a:t>
            </a:r>
          </a:p>
          <a:p>
            <a:pPr algn="ctr"/>
            <a:r>
              <a:rPr lang="fr-FR" dirty="0"/>
              <a:t>TRAHISON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84756"/>
            <a:ext cx="1683144" cy="9233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TRANSMISSION</a:t>
            </a:r>
          </a:p>
          <a:p>
            <a:pPr algn="ctr"/>
            <a:r>
              <a:rPr lang="fr-FR" dirty="0"/>
              <a:t> = </a:t>
            </a:r>
          </a:p>
          <a:p>
            <a:pPr algn="ctr"/>
            <a:r>
              <a:rPr lang="fr-FR" dirty="0"/>
              <a:t>DISTORSION</a:t>
            </a:r>
          </a:p>
        </p:txBody>
      </p:sp>
      <p:sp>
        <p:nvSpPr>
          <p:cNvPr id="8" name="Larme 7"/>
          <p:cNvSpPr/>
          <p:nvPr/>
        </p:nvSpPr>
        <p:spPr>
          <a:xfrm>
            <a:off x="2196988" y="2517254"/>
            <a:ext cx="1646729" cy="1456566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DESTIN DE CHACUN</a:t>
            </a:r>
          </a:p>
        </p:txBody>
      </p:sp>
      <p:sp>
        <p:nvSpPr>
          <p:cNvPr id="9" name="Larme 8"/>
          <p:cNvSpPr/>
          <p:nvPr/>
        </p:nvSpPr>
        <p:spPr>
          <a:xfrm flipH="1">
            <a:off x="5699974" y="3603700"/>
            <a:ext cx="2282809" cy="1626499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HISTOIRE DE L’HUMANITE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(AVENTURE INCONNUE)</a:t>
            </a:r>
          </a:p>
        </p:txBody>
      </p:sp>
      <p:sp>
        <p:nvSpPr>
          <p:cNvPr id="10" name="Larme 9"/>
          <p:cNvSpPr/>
          <p:nvPr/>
        </p:nvSpPr>
        <p:spPr>
          <a:xfrm flipH="1">
            <a:off x="9402941" y="1997055"/>
            <a:ext cx="2281956" cy="1861168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DEGRADATION DU MESSAGE D’UN ESPRIT A UN AUTRE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89140" y="5408957"/>
            <a:ext cx="4507265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POUR BIEN TRANSMETTRE, IL FAUT UN CORPS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9140" y="6194454"/>
            <a:ext cx="1399923" cy="380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ENSEIGNANT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97464" y="6205448"/>
            <a:ext cx="8415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ELEVE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1089101" y="5820772"/>
            <a:ext cx="173257" cy="3311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4207858" y="5820772"/>
            <a:ext cx="210391" cy="3311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uage 3">
            <a:extLst>
              <a:ext uri="{FF2B5EF4-FFF2-40B4-BE49-F238E27FC236}">
                <a16:creationId xmlns:a16="http://schemas.microsoft.com/office/drawing/2014/main" xmlns="" id="{3DFD62A1-29C6-4CE8-A419-92C4EE2B7FAE}"/>
              </a:ext>
            </a:extLst>
          </p:cNvPr>
          <p:cNvSpPr/>
          <p:nvPr/>
        </p:nvSpPr>
        <p:spPr>
          <a:xfrm>
            <a:off x="8901669" y="4225905"/>
            <a:ext cx="3268494" cy="2366104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« Les théories scientifiques comme l’a montré Karl Popper, n’apportent aucune vérité absolue et définitive, mais elles progressent en dépassant des erreurs. »</a:t>
            </a:r>
          </a:p>
        </p:txBody>
      </p:sp>
    </p:spTree>
    <p:extLst>
      <p:ext uri="{BB962C8B-B14F-4D97-AF65-F5344CB8AC3E}">
        <p14:creationId xmlns:p14="http://schemas.microsoft.com/office/powerpoint/2010/main" val="1366450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365</Words>
  <Application>Microsoft Office PowerPoint</Application>
  <PresentationFormat>Grand écran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Jean-Jacques Rousseau   « Montrer vos faiblesses à vos élèves si vous voulez les guérir des siennes »</vt:lpstr>
      <vt:lpstr>Présentation PowerPoint</vt:lpstr>
      <vt:lpstr>« Mon école doit viser la joie des élèves pendant qu’ils y sont » George Snyders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Entrée solennel Serment de SOCRATE</dc:title>
  <dc:creator>VIRGINIE LERAYLOUIS</dc:creator>
  <cp:lastModifiedBy>VIRGINIE LERAYLOUIS</cp:lastModifiedBy>
  <cp:revision>220</cp:revision>
  <dcterms:created xsi:type="dcterms:W3CDTF">2021-01-13T14:30:23Z</dcterms:created>
  <dcterms:modified xsi:type="dcterms:W3CDTF">2021-03-15T17:58:18Z</dcterms:modified>
</cp:coreProperties>
</file>