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1E606AEC.xml" ContentType="application/vnd.ms-powerpoint.comments+xml"/>
  <Override PartName="/ppt/comments/modernComment_103_6CEDA0C7.xml" ContentType="application/vnd.ms-powerpoint.comments+xml"/>
  <Override PartName="/ppt/comments/modernComment_104_13528819.xml" ContentType="application/vnd.ms-powerpoint.comments+xml"/>
  <Override PartName="/ppt/comments/modernComment_107_2D9C7415.xml" ContentType="application/vnd.ms-powerpoint.comments+xml"/>
  <Override PartName="/ppt/comments/modernComment_108_46135C3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BD13E5-1C92-D436-A398-AB57104D2D70}" name="Leonie Maillot" initials="LM" userId="S::maillot54u@etu.univ-lorraine.fr::5dd304a5-4a4f-48e3-b266-9bf12ab1f5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modernComment_102_1E606A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3E678F-11B4-40D4-B578-67D0FC54E1AF}" authorId="{01BD13E5-1C92-D436-A398-AB57104D2D70}" created="2025-03-05T16:38:04.083">
    <pc:sldMkLst xmlns:pc="http://schemas.microsoft.com/office/powerpoint/2013/main/command">
      <pc:docMk/>
      <pc:sldMk cId="509635308" sldId="258"/>
    </pc:sldMkLst>
    <p188:txBody>
      <a:bodyPr/>
      <a:lstStyle/>
      <a:p>
        <a:r>
          <a:rPr lang="fr-FR"/>
          <a:t>Analyse plastique
- ensemble : 2 personnages au centre dans une pièce, robe verte, teinture rouge, …</a:t>
        </a:r>
      </a:p>
    </p188:txBody>
  </p188:cm>
</p188:cmLst>
</file>

<file path=ppt/comments/modernComment_103_6CEDA0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90947C-F950-44C7-B199-135CFBCF3385}" authorId="{01BD13E5-1C92-D436-A398-AB57104D2D70}" created="2025-03-05T16:38:56.345">
    <pc:sldMkLst xmlns:pc="http://schemas.microsoft.com/office/powerpoint/2013/main/command">
      <pc:docMk/>
      <pc:sldMk cId="1827512519" sldId="259"/>
    </pc:sldMkLst>
    <p188:txBody>
      <a:bodyPr/>
      <a:lstStyle/>
      <a:p>
        <a:r>
          <a:rPr lang="fr-FR"/>
          <a:t>Analyse plastique :
- détails : ombre à la fenêtre, reflet de l’artiste dans le miroir, ...</a:t>
        </a:r>
      </a:p>
    </p188:txBody>
  </p188:cm>
</p188:cmLst>
</file>

<file path=ppt/comments/modernComment_104_135288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DE7737-42D1-48FD-8FEA-3F063FDEAF71}" authorId="{01BD13E5-1C92-D436-A398-AB57104D2D70}" created="2025-03-05T16:43:10.762">
    <pc:sldMkLst xmlns:pc="http://schemas.microsoft.com/office/powerpoint/2013/main/command">
      <pc:docMk/>
      <pc:sldMk cId="324175897" sldId="260"/>
    </pc:sldMkLst>
    <p188:txBody>
      <a:bodyPr/>
      <a:lstStyle/>
      <a:p>
        <a:r>
          <a:rPr lang="fr-FR"/>
          <a:t>Analyse procédurale :
Des élèves pensaient qu'il s'agissait de billes de peinture qui étaient tirées, alors que la peinture provenait des poches de peinture dans la toile</a:t>
        </a:r>
      </a:p>
    </p188:txBody>
  </p188:cm>
</p188:cmLst>
</file>

<file path=ppt/comments/modernComment_107_2D9C74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1FAA58-98AA-4A73-A3F9-771137B48D79}" authorId="{01BD13E5-1C92-D436-A398-AB57104D2D70}" created="2025-03-06T11:41:16.511">
    <pc:sldMkLst xmlns:pc="http://schemas.microsoft.com/office/powerpoint/2013/main/command">
      <pc:docMk/>
      <pc:sldMk cId="765228053" sldId="263"/>
    </pc:sldMkLst>
    <p188:txBody>
      <a:bodyPr/>
      <a:lstStyle/>
      <a:p>
        <a:r>
          <a:rPr lang="fr-FR"/>
          <a:t>Analyse iconique :
Chien dans les tableaux : fidélité
Grand front épilés : bourgeoisie
…</a:t>
        </a:r>
      </a:p>
    </p188:txBody>
  </p188:cm>
</p188:cmLst>
</file>

<file path=ppt/comments/modernComment_108_46135C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1A25FD-AB3C-4378-ADF9-3484F63868E6}" authorId="{01BD13E5-1C92-D436-A398-AB57104D2D70}" created="2025-03-06T11:47:12.908">
    <pc:sldMkLst xmlns:pc="http://schemas.microsoft.com/office/powerpoint/2013/main/command">
      <pc:docMk/>
      <pc:sldMk cId="1175673914" sldId="264"/>
    </pc:sldMkLst>
    <p188:txBody>
      <a:bodyPr/>
      <a:lstStyle/>
      <a:p>
        <a:r>
          <a:rPr lang="fr-FR"/>
          <a:t>Artiste :
Processus permet de comprendre l’œuvre 136 kg de bonbon : le poids de l’artiste + plus son compagnon décédé du VIH
Spectateur invité à se servir
Œuvre : 
Description : tas de bonbons - rouge, blanc, bleu
Spectateur : 
Interprétations, ressentis,…
La perte : tas diminue au fur et à mesure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1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12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7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0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2_1E606AEC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3_6CEDA0C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4_135288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gbHPIztVAWU&amp;ab_channel=AdamMontmartr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7_2D9C74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8_46135C3A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uleurs pastel dans une conception de surface en dégradé">
            <a:extLst>
              <a:ext uri="{FF2B5EF4-FFF2-40B4-BE49-F238E27FC236}">
                <a16:creationId xmlns:a16="http://schemas.microsoft.com/office/drawing/2014/main" id="{6AE45510-3444-A342-093D-A287D0C1CD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3648" b="12082"/>
          <a:stretch/>
        </p:blipFill>
        <p:spPr>
          <a:xfrm>
            <a:off x="2" y="1"/>
            <a:ext cx="12191997" cy="68579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5AEFF94-0E7F-40D2-BB64-2466E9D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705" y="159026"/>
            <a:ext cx="11870161" cy="6542788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F78858C-52B9-6F2C-471B-3106B32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746" y="1893071"/>
            <a:ext cx="9256507" cy="18388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Methodologie PPIS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06FD63-63B5-4FE3-A87F-05F94B21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A86DBE9-D336-44D1-92FA-BA402C628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46B389-851B-469E-BEE7-92EA81669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23CA0E-FA7F-4ACA-9F3B-4FEBC353A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68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C286C-1C78-A3E6-77B5-16ABF38D5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uleurs pastel dans une conception de surface en dégradé">
            <a:extLst>
              <a:ext uri="{FF2B5EF4-FFF2-40B4-BE49-F238E27FC236}">
                <a16:creationId xmlns:a16="http://schemas.microsoft.com/office/drawing/2014/main" id="{F895A98D-31CC-D697-D318-16E175B1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1000"/>
          </a:blip>
          <a:srcRect l="9862" r="30804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49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124" y="1028700"/>
            <a:ext cx="4035752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8949237C-A2F0-472F-969E-1F59760A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615484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spc="390" dirty="0">
                <a:latin typeface="+mn-lt"/>
              </a:rPr>
              <a:t>Le</a:t>
            </a:r>
            <a:r>
              <a:rPr lang="en-US" sz="1800" i="1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 </a:t>
            </a:r>
            <a:r>
              <a:rPr lang="en-US" sz="1800" i="1" kern="1200" spc="390" baseline="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époux</a:t>
            </a:r>
            <a:r>
              <a:rPr lang="en-US" sz="1800" i="1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i="1" kern="1200" spc="390" baseline="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d’Arnolfini</a:t>
            </a:r>
            <a:r>
              <a:rPr lang="en-US" sz="1800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US" sz="1800" spc="390" dirty="0">
                <a:latin typeface="+mn-lt"/>
              </a:rPr>
              <a:t>J</a:t>
            </a:r>
            <a:r>
              <a:rPr lang="en-US" sz="1800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an van </a:t>
            </a:r>
            <a:r>
              <a:rPr lang="en-US" sz="1800" spc="390" dirty="0">
                <a:latin typeface="+mn-lt"/>
              </a:rPr>
              <a:t>E</a:t>
            </a:r>
            <a:r>
              <a:rPr lang="en-US" sz="1800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yck, 1434, 82,2x60 cm, national gallery, </a:t>
            </a:r>
            <a:r>
              <a:rPr lang="en-US" sz="1800" spc="390" dirty="0" err="1">
                <a:latin typeface="+mn-lt"/>
              </a:rPr>
              <a:t>L</a:t>
            </a:r>
            <a:r>
              <a:rPr lang="en-US" sz="1800" kern="1200" spc="390" baseline="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ondres</a:t>
            </a:r>
            <a:endParaRPr lang="en-US" sz="1800" kern="1200" spc="390" baseline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37" name="Picture 13" descr="undefined">
            <a:extLst>
              <a:ext uri="{FF2B5EF4-FFF2-40B4-BE49-F238E27FC236}">
                <a16:creationId xmlns:a16="http://schemas.microsoft.com/office/drawing/2014/main" id="{5ECAC804-5992-BD90-7E8E-B2CD9FEE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501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353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6AFBF-4C62-AD89-EDA7-223AC8755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B22CEE7-50DA-243C-AA3E-5C8670342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4AD5D-2C29-AE31-D1A0-545E7E3C3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9314FC-9F39-EFF9-058E-F58BA2294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266A5D-589B-4982-C690-9B405BC30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5EEC33E-AD2A-35E3-0B82-43BBB014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6BB4FB-2268-D703-A2E1-BAF5F0D3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uleurs pastel dans une conception de surface en dégradé">
            <a:extLst>
              <a:ext uri="{FF2B5EF4-FFF2-40B4-BE49-F238E27FC236}">
                <a16:creationId xmlns:a16="http://schemas.microsoft.com/office/drawing/2014/main" id="{A892C9BC-9803-CE0F-47D7-E5C5531039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3648" b="12082"/>
          <a:stretch/>
        </p:blipFill>
        <p:spPr>
          <a:xfrm>
            <a:off x="2" y="1"/>
            <a:ext cx="12191997" cy="68579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A39EAB5-B4C3-0530-6FA2-C77BF7083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705" y="159026"/>
            <a:ext cx="11870161" cy="6542788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9CD357-BE08-36D2-A9DA-D8997F924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7B71CA-6E8A-E689-C4EB-AA6EFD409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8559C6D-BA6F-CB23-F678-CA987450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6578E0F-5712-9B31-1954-B4B88783F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670C05CF-FE61-BB6D-87AC-3FE0C6F1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31AB5083-87B5-8AD8-4862-BF00DCD0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921" y="-986612"/>
            <a:ext cx="13142998" cy="179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125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DFB03-CAD3-090F-8508-F2B744148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AD80ECB-C940-E22E-3591-738A8C7B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F31BCB36-ACA6-BAEE-BF8F-50B28B31E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2A416264-FDEE-46BC-AA03-EF941843B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656DA363-1666-93D4-312B-8614ADC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14589E32-2BBB-0B61-72C1-726EB9F0E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8B3729D5-033F-CC8E-2FAF-C993DD908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uleurs pastel dans une conception de surface en dégradé">
            <a:extLst>
              <a:ext uri="{FF2B5EF4-FFF2-40B4-BE49-F238E27FC236}">
                <a16:creationId xmlns:a16="http://schemas.microsoft.com/office/drawing/2014/main" id="{8E12AF19-21C4-6664-723D-9E32C9550E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1000"/>
          </a:blip>
          <a:srcRect l="9862" r="30804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49" name="Rectangle 5">
            <a:extLst>
              <a:ext uri="{FF2B5EF4-FFF2-40B4-BE49-F238E27FC236}">
                <a16:creationId xmlns:a16="http://schemas.microsoft.com/office/drawing/2014/main" id="{D6E791F5-47DE-5C99-46F3-8C0699CF6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124" y="1028700"/>
            <a:ext cx="4035752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9428325B-4CFC-D46C-1BAA-9DFD02D2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497E7A02-0DD2-E039-6AD7-E8221D907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B742ED5F-99DF-105E-19DF-57598911C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9BA39D3B-223D-AFCB-67DB-D3F276A65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32CC9994-33CB-E08C-C34D-428D9D2B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59142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2000" b="0" i="1" dirty="0">
                <a:solidFill>
                  <a:srgbClr val="333333"/>
                </a:solidFill>
                <a:effectLst/>
              </a:rPr>
              <a:t>Tirs</a:t>
            </a:r>
            <a:r>
              <a:rPr lang="fr-FR" sz="2000" b="0" i="0" dirty="0">
                <a:solidFill>
                  <a:srgbClr val="333333"/>
                </a:solidFill>
                <a:effectLst/>
              </a:rPr>
              <a:t>, Niki de Saint Phalle</a:t>
            </a:r>
            <a:r>
              <a:rPr lang="fr-FR" sz="2000" dirty="0">
                <a:solidFill>
                  <a:srgbClr val="333333"/>
                </a:solidFill>
              </a:rPr>
              <a:t>, </a:t>
            </a:r>
            <a:r>
              <a:rPr lang="fr-FR" sz="2000" b="0" i="0" dirty="0">
                <a:solidFill>
                  <a:srgbClr val="333333"/>
                </a:solidFill>
                <a:effectLst/>
              </a:rPr>
              <a:t>1961</a:t>
            </a:r>
            <a:r>
              <a:rPr lang="fr-FR" sz="2000" dirty="0">
                <a:solidFill>
                  <a:srgbClr val="333333"/>
                </a:solidFill>
              </a:rPr>
              <a:t>, </a:t>
            </a:r>
            <a:r>
              <a:rPr lang="fr-FR" sz="2000" b="0" i="0" dirty="0">
                <a:solidFill>
                  <a:srgbClr val="333333"/>
                </a:solidFill>
                <a:effectLst/>
              </a:rPr>
              <a:t>80 × 175 cm, Georges Pompidou, Paris</a:t>
            </a:r>
          </a:p>
        </p:txBody>
      </p:sp>
      <p:pic>
        <p:nvPicPr>
          <p:cNvPr id="3080" name="Picture 8" descr="&quot;Tir&quot; de Niki de Saint Phalle - Museum TV">
            <a:extLst>
              <a:ext uri="{FF2B5EF4-FFF2-40B4-BE49-F238E27FC236}">
                <a16:creationId xmlns:a16="http://schemas.microsoft.com/office/drawing/2014/main" id="{C7498DB5-F760-D328-2C4B-58AB3ED97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0" y="-10"/>
            <a:ext cx="3803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uton d’action : avant ou précédent 6">
            <a:hlinkClick r:id="rId5" highlightClick="1"/>
            <a:extLst>
              <a:ext uri="{FF2B5EF4-FFF2-40B4-BE49-F238E27FC236}">
                <a16:creationId xmlns:a16="http://schemas.microsoft.com/office/drawing/2014/main" id="{4EE9BE22-C18D-2249-503C-FC913A63E0F1}"/>
              </a:ext>
            </a:extLst>
          </p:cNvPr>
          <p:cNvSpPr/>
          <p:nvPr/>
        </p:nvSpPr>
        <p:spPr>
          <a:xfrm>
            <a:off x="324853" y="6184232"/>
            <a:ext cx="469231" cy="516162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58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56462-88AE-1052-32C8-C8E9AAD87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ED1F5EA-AF1D-D0A8-BA52-8693440B7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42E16021-387A-5C48-84B8-F757B436E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15917006-A677-7C15-E443-92CF45CE3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4682CABD-D3E5-2FBF-C81E-BB24AA02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69B5A65C-F663-D410-FEA8-5E570F155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5D29B882-370C-C64E-3ACC-7FF84EDD1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uleurs pastel dans une conception de surface en dégradé">
            <a:extLst>
              <a:ext uri="{FF2B5EF4-FFF2-40B4-BE49-F238E27FC236}">
                <a16:creationId xmlns:a16="http://schemas.microsoft.com/office/drawing/2014/main" id="{D9042949-7F5F-7CD0-9BCE-B7134914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1000"/>
          </a:blip>
          <a:srcRect l="9862" r="30804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49" name="Rectangle 5">
            <a:extLst>
              <a:ext uri="{FF2B5EF4-FFF2-40B4-BE49-F238E27FC236}">
                <a16:creationId xmlns:a16="http://schemas.microsoft.com/office/drawing/2014/main" id="{38677488-5FD1-4E8F-D897-19244C379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124" y="1028700"/>
            <a:ext cx="4035752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86E83453-64A3-1050-EBA4-7BBD22456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B35D99F6-2651-801D-978D-03BB3791C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A3079ABE-3296-ACFE-759B-1503EC7E6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39B1CD1D-1960-7908-4B4A-44ED208B0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0BE5ED44-AD7A-01C6-514A-A828E597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615484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spc="390" dirty="0">
                <a:latin typeface="+mn-lt"/>
              </a:rPr>
              <a:t>Le</a:t>
            </a:r>
            <a:r>
              <a:rPr lang="en-US" sz="1800" i="1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 </a:t>
            </a:r>
            <a:r>
              <a:rPr lang="en-US" sz="1800" i="1" kern="1200" spc="390" baseline="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époux</a:t>
            </a:r>
            <a:r>
              <a:rPr lang="en-US" sz="1800" i="1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i="1" kern="1200" spc="390" baseline="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d’Arnolfini</a:t>
            </a:r>
            <a:r>
              <a:rPr lang="en-US" sz="1800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US" sz="1800" spc="390" dirty="0">
                <a:latin typeface="+mn-lt"/>
              </a:rPr>
              <a:t>J</a:t>
            </a:r>
            <a:r>
              <a:rPr lang="en-US" sz="1800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an van </a:t>
            </a:r>
            <a:r>
              <a:rPr lang="en-US" sz="1800" spc="390" dirty="0">
                <a:latin typeface="+mn-lt"/>
              </a:rPr>
              <a:t>E</a:t>
            </a:r>
            <a:r>
              <a:rPr lang="en-US" sz="1800" kern="1200" spc="390" baseline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yck, 1434, 82,2x60 cm, national gallery, </a:t>
            </a:r>
            <a:r>
              <a:rPr lang="en-US" sz="1800" spc="390" dirty="0" err="1">
                <a:latin typeface="+mn-lt"/>
              </a:rPr>
              <a:t>L</a:t>
            </a:r>
            <a:r>
              <a:rPr lang="en-US" sz="1800" kern="1200" spc="390" baseline="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ondres</a:t>
            </a:r>
            <a:endParaRPr lang="en-US" sz="1800" kern="1200" spc="390" baseline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37" name="Picture 13" descr="undefined">
            <a:extLst>
              <a:ext uri="{FF2B5EF4-FFF2-40B4-BE49-F238E27FC236}">
                <a16:creationId xmlns:a16="http://schemas.microsoft.com/office/drawing/2014/main" id="{A2260654-1F14-D2B4-E8CD-C10715B1F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501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280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21ECED-B06E-4B47-A1E2-A2C6D99B5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B0A4B7F-29C2-9231-A75E-998F306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5AD36F-2A63-ED94-B6CE-3B1F91176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C3217FD-6F5F-AC13-EDFE-87312CB21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49CA1D-32CB-77F9-3B56-301CFA7B2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A93AD3-D5D2-3C8A-B329-7FF37155F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F30476-86E9-3105-D123-AEAF4F3F8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uleurs pastel dans une conception de surface en dégradé">
            <a:extLst>
              <a:ext uri="{FF2B5EF4-FFF2-40B4-BE49-F238E27FC236}">
                <a16:creationId xmlns:a16="http://schemas.microsoft.com/office/drawing/2014/main" id="{7FE855A6-151D-165B-CDA2-B2F24F96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3648" b="12082"/>
          <a:stretch/>
        </p:blipFill>
        <p:spPr>
          <a:xfrm>
            <a:off x="2" y="1"/>
            <a:ext cx="12191997" cy="68579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965EE0A-0CD6-D132-AF6C-263EA7D1B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705" y="159026"/>
            <a:ext cx="11870161" cy="6542788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83070EC-235E-BD75-B2A3-3461534D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746" y="1893071"/>
            <a:ext cx="9256507" cy="18388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Methodologie PPIS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FA1CBC-415E-6799-77CA-BB50BF6C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7577D86-1102-535D-E380-0F4C6E1C2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9C96FD-4548-6EE6-04CB-7CE4EB3DE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F86442E-4B85-50A4-CC3E-A7B56162B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289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678F4-8B58-43A6-420B-CB6C7795B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C36BB2E-9C0F-0340-C9D7-DBD71ACD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01258A8C-CB7E-FC2A-BD45-6993F9C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404E8B1F-B415-F695-281C-391298878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D1EA5AC4-F139-E3B7-7A09-0F21CEB6E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10093BD8-A54F-6BE1-F733-F6C362411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5DE5B92D-19C0-A58C-35C7-40B0A5505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uleurs pastel dans une conception de surface en dégradé">
            <a:extLst>
              <a:ext uri="{FF2B5EF4-FFF2-40B4-BE49-F238E27FC236}">
                <a16:creationId xmlns:a16="http://schemas.microsoft.com/office/drawing/2014/main" id="{1FFCA970-46FA-3D28-5D88-C5C02D2DD4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1000"/>
          </a:blip>
          <a:srcRect l="9862" r="30804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49" name="Rectangle 5">
            <a:extLst>
              <a:ext uri="{FF2B5EF4-FFF2-40B4-BE49-F238E27FC236}">
                <a16:creationId xmlns:a16="http://schemas.microsoft.com/office/drawing/2014/main" id="{050B0BA8-A12F-5157-AC54-CB937EAFD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124" y="1028700"/>
            <a:ext cx="4035752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066FE762-7C9A-26FB-8256-BBFF67DFF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1027424B-4F58-686D-8CAC-DB2BD5A5E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952E7781-2CD5-552B-8BCA-D1CD7CBB1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3E456021-D7C7-9262-A7FE-896B7FA8B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71F095E3-E202-35DE-C6EB-E154FF29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615484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400" dirty="0"/>
              <a:t>Felix Gonzales-Torres, </a:t>
            </a:r>
            <a:r>
              <a:rPr lang="fr-FR" sz="2400" i="1" dirty="0"/>
              <a:t>Candy stacks</a:t>
            </a:r>
            <a:r>
              <a:rPr lang="fr-FR" sz="2400" dirty="0"/>
              <a:t>, 1990</a:t>
            </a:r>
            <a:endParaRPr lang="en-US" sz="2400" kern="1200" spc="390" baseline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Tas de bonbons, œuvre de Felix Gonzales-Torres intitulée Untitled (USA Today)">
            <a:extLst>
              <a:ext uri="{FF2B5EF4-FFF2-40B4-BE49-F238E27FC236}">
                <a16:creationId xmlns:a16="http://schemas.microsoft.com/office/drawing/2014/main" id="{12BB7BA0-1FEC-D54E-DBF1-1DCB9ED6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33" y="619092"/>
            <a:ext cx="6966508" cy="56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739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63</Words>
  <Application>Microsoft Office PowerPoint</Application>
  <PresentationFormat>Grand écran</PresentationFormat>
  <Paragraphs>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Bembo</vt:lpstr>
      <vt:lpstr>AdornVTI</vt:lpstr>
      <vt:lpstr>Methodologie PPIS</vt:lpstr>
      <vt:lpstr>Les époux d’Arnolfini, Jan van Eyck, 1434, 82,2x60 cm, national gallery, Londres</vt:lpstr>
      <vt:lpstr>Présentation PowerPoint</vt:lpstr>
      <vt:lpstr>Tirs, Niki de Saint Phalle, 1961, 80 × 175 cm, Georges Pompidou, Paris</vt:lpstr>
      <vt:lpstr>Les époux d’Arnolfini, Jan van Eyck, 1434, 82,2x60 cm, national gallery, Londres</vt:lpstr>
      <vt:lpstr>Methodologie PPIS</vt:lpstr>
      <vt:lpstr>Felix Gonzales-Torres, Candy stacks, 1990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Leonie Maillot</dc:creator>
  <cp:lastModifiedBy>Leonie Maillot</cp:lastModifiedBy>
  <cp:revision>5</cp:revision>
  <dcterms:created xsi:type="dcterms:W3CDTF">2025-02-19T13:10:38Z</dcterms:created>
  <dcterms:modified xsi:type="dcterms:W3CDTF">2025-03-06T11:47:23Z</dcterms:modified>
</cp:coreProperties>
</file>