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3996" r:id="rId2"/>
  </p:sldMasterIdLst>
  <p:notesMasterIdLst>
    <p:notesMasterId r:id="rId15"/>
  </p:notesMasterIdLst>
  <p:sldIdLst>
    <p:sldId id="256" r:id="rId3"/>
    <p:sldId id="362" r:id="rId4"/>
    <p:sldId id="359" r:id="rId5"/>
    <p:sldId id="357" r:id="rId6"/>
    <p:sldId id="355" r:id="rId7"/>
    <p:sldId id="360" r:id="rId8"/>
    <p:sldId id="356" r:id="rId9"/>
    <p:sldId id="272" r:id="rId10"/>
    <p:sldId id="284" r:id="rId11"/>
    <p:sldId id="275" r:id="rId12"/>
    <p:sldId id="322" r:id="rId13"/>
    <p:sldId id="28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0000FF"/>
    <a:srgbClr val="E2B0D1"/>
    <a:srgbClr val="820000"/>
    <a:srgbClr val="CC00CC"/>
    <a:srgbClr val="FA4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2276"/>
  </p:normalViewPr>
  <p:slideViewPr>
    <p:cSldViewPr>
      <p:cViewPr>
        <p:scale>
          <a:sx n="89" d="100"/>
          <a:sy n="89" d="100"/>
        </p:scale>
        <p:origin x="2840" y="8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04"/>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21C9C-4AB4-4121-A26B-3879EE077D9D}" type="datetimeFigureOut">
              <a:rPr lang="fr-FR" smtClean="0"/>
              <a:pPr/>
              <a:t>10/10/2018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78727-DE3F-43BB-BC5C-4D72EE16880A}" type="slidenum">
              <a:rPr lang="fr-FR" smtClean="0"/>
              <a:pPr/>
              <a:t>‹#›</a:t>
            </a:fld>
            <a:endParaRPr lang="fr-FR"/>
          </a:p>
        </p:txBody>
      </p:sp>
    </p:spTree>
    <p:extLst>
      <p:ext uri="{BB962C8B-B14F-4D97-AF65-F5344CB8AC3E}">
        <p14:creationId xmlns:p14="http://schemas.microsoft.com/office/powerpoint/2010/main" val="530021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F278727-DE3F-43BB-BC5C-4D72EE16880A}" type="slidenum">
              <a:rPr lang="fr-FR" smtClean="0"/>
              <a:pPr/>
              <a:t>12</a:t>
            </a:fld>
            <a:endParaRPr lang="fr-FR"/>
          </a:p>
        </p:txBody>
      </p:sp>
    </p:spTree>
    <p:extLst>
      <p:ext uri="{BB962C8B-B14F-4D97-AF65-F5344CB8AC3E}">
        <p14:creationId xmlns:p14="http://schemas.microsoft.com/office/powerpoint/2010/main" val="343846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417513" y="2743200"/>
            <a:ext cx="8308975" cy="857250"/>
          </a:xfrm>
          <a:effectLst>
            <a:outerShdw dist="35921" dir="2700000" algn="ctr" rotWithShape="0">
              <a:srgbClr val="000000"/>
            </a:outerShdw>
          </a:effectLst>
        </p:spPr>
        <p:txBody>
          <a:bodyPr/>
          <a:lstStyle>
            <a:lvl1pPr>
              <a:defRPr sz="4600" b="1">
                <a:solidFill>
                  <a:srgbClr val="FFFFFF"/>
                </a:solidFill>
              </a:defRPr>
            </a:lvl1pPr>
          </a:lstStyle>
          <a:p>
            <a:r>
              <a:rPr lang="fr-FR" smtClean="0"/>
              <a:t>Cliquez pour modifier le style du titre</a:t>
            </a:r>
            <a:endParaRPr lang="en-US"/>
          </a:p>
        </p:txBody>
      </p:sp>
      <p:sp>
        <p:nvSpPr>
          <p:cNvPr id="24579" name="Rectangle 3"/>
          <p:cNvSpPr>
            <a:spLocks noGrp="1" noChangeArrowheads="1"/>
          </p:cNvSpPr>
          <p:nvPr>
            <p:ph type="subTitle" idx="1"/>
          </p:nvPr>
        </p:nvSpPr>
        <p:spPr>
          <a:xfrm>
            <a:off x="1371600" y="3629025"/>
            <a:ext cx="6400800" cy="533400"/>
          </a:xfrm>
          <a:effectLst>
            <a:outerShdw dist="17961" dir="2700000" algn="ctr" rotWithShape="0">
              <a:srgbClr val="000000"/>
            </a:outerShdw>
          </a:effectLst>
        </p:spPr>
        <p:txBody>
          <a:bodyPr/>
          <a:lstStyle>
            <a:lvl1pPr marL="0" indent="0" algn="ctr">
              <a:buFontTx/>
              <a:buNone/>
              <a:defRPr sz="2400">
                <a:solidFill>
                  <a:srgbClr val="FFFF00"/>
                </a:solidFill>
              </a:defRPr>
            </a:lvl1pPr>
          </a:lstStyle>
          <a:p>
            <a:r>
              <a:rPr lang="fr-FR" smtClean="0"/>
              <a:t>Cliquez pour modifier le style des sous-titres du masque</a:t>
            </a:r>
            <a:endParaRPr lang="en-US"/>
          </a:p>
        </p:txBody>
      </p:sp>
      <p:sp>
        <p:nvSpPr>
          <p:cNvPr id="24580" name="Rectangle 4"/>
          <p:cNvSpPr>
            <a:spLocks noGrp="1" noChangeArrowheads="1"/>
          </p:cNvSpPr>
          <p:nvPr>
            <p:ph type="dt" sz="half" idx="2"/>
          </p:nvPr>
        </p:nvSpPr>
        <p:spPr/>
        <p:txBody>
          <a:bodyPr/>
          <a:lstStyle>
            <a:lvl1pPr>
              <a:defRPr>
                <a:solidFill>
                  <a:srgbClr val="FFFFFF"/>
                </a:solidFill>
              </a:defRPr>
            </a:lvl1pPr>
          </a:lstStyle>
          <a:p>
            <a:endParaRPr lang="en-US"/>
          </a:p>
        </p:txBody>
      </p:sp>
      <p:sp>
        <p:nvSpPr>
          <p:cNvPr id="24581" name="Rectangle 5"/>
          <p:cNvSpPr>
            <a:spLocks noGrp="1" noChangeArrowheads="1"/>
          </p:cNvSpPr>
          <p:nvPr>
            <p:ph type="ftr" sz="quarter" idx="3"/>
          </p:nvPr>
        </p:nvSpPr>
        <p:spPr/>
        <p:txBody>
          <a:bodyPr/>
          <a:lstStyle>
            <a:lvl1pPr>
              <a:defRPr>
                <a:solidFill>
                  <a:srgbClr val="FFFFFF"/>
                </a:solidFill>
              </a:defRPr>
            </a:lvl1pPr>
          </a:lstStyle>
          <a:p>
            <a:endParaRPr lang="en-US"/>
          </a:p>
        </p:txBody>
      </p:sp>
      <p:sp>
        <p:nvSpPr>
          <p:cNvPr id="24582" name="Rectangle 6"/>
          <p:cNvSpPr>
            <a:spLocks noGrp="1" noChangeArrowheads="1"/>
          </p:cNvSpPr>
          <p:nvPr>
            <p:ph type="sldNum" sz="quarter" idx="4"/>
          </p:nvPr>
        </p:nvSpPr>
        <p:spPr/>
        <p:txBody>
          <a:bodyPr/>
          <a:lstStyle>
            <a:lvl1pPr>
              <a:defRPr>
                <a:solidFill>
                  <a:srgbClr val="FFFFFF"/>
                </a:solidFill>
              </a:defRPr>
            </a:lvl1pPr>
          </a:lstStyle>
          <a:p>
            <a:fld id="{377FDA56-D39A-4776-8949-57A43C03DCE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56AB5902-2563-43C3-9B41-93BBF0C0DE0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457200"/>
            <a:ext cx="2057400" cy="566896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57200"/>
            <a:ext cx="6019800" cy="56689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5C60239-6902-4184-83AB-34F35E49EFD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endParaRPr lang="en-US"/>
          </a:p>
        </p:txBody>
      </p:sp>
      <p:sp>
        <p:nvSpPr>
          <p:cNvPr id="17" name="Espace réservé du pied de page 16"/>
          <p:cNvSpPr>
            <a:spLocks noGrp="1"/>
          </p:cNvSpPr>
          <p:nvPr>
            <p:ph type="ftr" sz="quarter" idx="11"/>
          </p:nvPr>
        </p:nvSpPr>
        <p:spPr/>
        <p:txBody>
          <a:bodyPr/>
          <a:lstStyle/>
          <a:p>
            <a:endParaRPr lang="en-US"/>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7FDA56-D39A-4776-8949-57A43C03DCE3}" type="slidenum">
              <a:rPr lang="en-US" smtClean="0"/>
              <a:pPr/>
              <a:t>‹#›</a:t>
            </a:fld>
            <a:endParaRPr lang="en-US"/>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a:xfrm>
            <a:off x="4361688" y="1026372"/>
            <a:ext cx="457200" cy="441325"/>
          </a:xfrm>
        </p:spPr>
        <p:txBody>
          <a:bodyPr/>
          <a:lstStyle/>
          <a:p>
            <a:fld id="{5F5392D5-6190-49CA-AA73-FD43B79D5EE4}" type="slidenum">
              <a:rPr lang="en-US" smtClean="0"/>
              <a:pPr/>
              <a:t>‹#›</a:t>
            </a:fld>
            <a:endParaRPr lang="en-US"/>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en-US"/>
          </a:p>
        </p:txBody>
      </p:sp>
      <p:sp>
        <p:nvSpPr>
          <p:cNvPr id="4" name="Espace réservé de la date 3"/>
          <p:cNvSpPr>
            <a:spLocks noGrp="1"/>
          </p:cNvSpPr>
          <p:nvPr>
            <p:ph type="dt" sz="half" idx="10"/>
          </p:nvPr>
        </p:nvSpPr>
        <p:spPr/>
        <p:txBody>
          <a:bodyPr/>
          <a:lstStyle/>
          <a:p>
            <a:endParaRPr lang="en-US"/>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1F5F232-758A-4221-8580-A40D6E3EFDEC}" type="slidenum">
              <a:rPr lang="en-US" smtClean="0"/>
              <a:pPr/>
              <a:t>‹#›</a:t>
            </a:fld>
            <a:endParaRPr lang="en-US"/>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0108C528-9445-4744-B097-A143BF8DE321}" type="slidenum">
              <a:rPr lang="en-US" smtClean="0"/>
              <a:pPr/>
              <a:t>‹#›</a:t>
            </a:fld>
            <a:endParaRPr lang="en-US"/>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a:xfrm>
            <a:off x="304800" y="6409944"/>
            <a:ext cx="3581400" cy="365760"/>
          </a:xfrm>
        </p:spPr>
        <p:txBody>
          <a:bodyPr/>
          <a:lstStyle/>
          <a:p>
            <a:endParaRPr lang="en-US"/>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357374A0-2DE7-4284-95EF-153278F4EEFD}" type="slidenum">
              <a:rPr lang="en-US" smtClean="0"/>
              <a:pPr/>
              <a:t>‹#›</a:t>
            </a:fld>
            <a:endParaRPr lang="en-US"/>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a:xfrm>
            <a:off x="4343400" y="1036020"/>
            <a:ext cx="457200" cy="441325"/>
          </a:xfrm>
        </p:spPr>
        <p:txBody>
          <a:bodyPr/>
          <a:lstStyle/>
          <a:p>
            <a:fld id="{7326D4D2-D41C-4137-B7ED-F58F198C83F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2E04309-2FF2-4E9B-A47A-2E98EA377AA6}"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2FBC334-EC84-456C-B24E-A49F349B6AC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5F5392D5-6190-49CA-AA73-FD43B79D5EE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D5518DFF-1B9E-4C74-B393-94EA3BE946A5}" type="slidenum">
              <a:rPr lang="en-US" smtClean="0"/>
              <a:pPr/>
              <a:t>‹#›</a:t>
            </a:fld>
            <a:endParaRPr lang="en-US"/>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endParaRPr lang="en-US"/>
          </a:p>
        </p:txBody>
      </p:sp>
      <p:sp>
        <p:nvSpPr>
          <p:cNvPr id="6" name="Espace réservé du pied de page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6AB5902-2563-43C3-9B41-93BBF0C0DE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D5C60239-6902-4184-83AB-34F35E49EFDC}" type="slidenum">
              <a:rPr lang="en-US" smtClean="0"/>
              <a:pPr/>
              <a:t>‹#›</a:t>
            </a:fld>
            <a:endParaRPr lang="en-US"/>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A1F5F232-758A-4221-8580-A40D6E3EFDE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0108C528-9445-4744-B097-A143BF8DE32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357374A0-2DE7-4284-95EF-153278F4EEF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7326D4D2-D41C-4137-B7ED-F58F198C83F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2E04309-2FF2-4E9B-A47A-2E98EA377AA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42FBC334-EC84-456C-B24E-A49F349B6AC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D5518DFF-1B9E-4C74-B393-94EA3BE946A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457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23555" name="Rectangle 3"/>
          <p:cNvSpPr>
            <a:spLocks noGrp="1" noChangeArrowheads="1"/>
          </p:cNvSpPr>
          <p:nvPr>
            <p:ph type="body" idx="1"/>
          </p:nvPr>
        </p:nvSpPr>
        <p:spPr bwMode="auto">
          <a:xfrm>
            <a:off x="457200" y="1828800"/>
            <a:ext cx="8229600" cy="429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235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119A85E9-F725-4242-AB5D-0753A8AF1693}"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charset="0"/>
        </a:defRPr>
      </a:lvl2pPr>
      <a:lvl3pPr algn="ctr" rtl="0" eaLnBrk="1" fontAlgn="base" hangingPunct="1">
        <a:spcBef>
          <a:spcPct val="0"/>
        </a:spcBef>
        <a:spcAft>
          <a:spcPct val="0"/>
        </a:spcAft>
        <a:defRPr sz="4000">
          <a:solidFill>
            <a:schemeClr val="tx2"/>
          </a:solidFill>
          <a:latin typeface="Arial" charset="0"/>
        </a:defRPr>
      </a:lvl3pPr>
      <a:lvl4pPr algn="ctr" rtl="0" eaLnBrk="1" fontAlgn="base" hangingPunct="1">
        <a:spcBef>
          <a:spcPct val="0"/>
        </a:spcBef>
        <a:spcAft>
          <a:spcPct val="0"/>
        </a:spcAft>
        <a:defRPr sz="4000">
          <a:solidFill>
            <a:schemeClr val="tx2"/>
          </a:solidFill>
          <a:latin typeface="Arial" charset="0"/>
        </a:defRPr>
      </a:lvl4pPr>
      <a:lvl5pPr algn="ctr" rtl="0" eaLnBrk="1" fontAlgn="base" hangingPunct="1">
        <a:spcBef>
          <a:spcPct val="0"/>
        </a:spcBef>
        <a:spcAft>
          <a:spcPct val="0"/>
        </a:spcAft>
        <a:defRPr sz="4000">
          <a:solidFill>
            <a:schemeClr val="tx2"/>
          </a:solidFill>
          <a:latin typeface="Arial" charset="0"/>
        </a:defRPr>
      </a:lvl5pPr>
      <a:lvl6pPr marL="457200" algn="ctr" rtl="0" eaLnBrk="1" fontAlgn="base" hangingPunct="1">
        <a:spcBef>
          <a:spcPct val="0"/>
        </a:spcBef>
        <a:spcAft>
          <a:spcPct val="0"/>
        </a:spcAft>
        <a:defRPr sz="4000">
          <a:solidFill>
            <a:schemeClr val="tx2"/>
          </a:solidFill>
          <a:latin typeface="Arial" charset="0"/>
        </a:defRPr>
      </a:lvl6pPr>
      <a:lvl7pPr marL="914400" algn="ctr" rtl="0" eaLnBrk="1" fontAlgn="base" hangingPunct="1">
        <a:spcBef>
          <a:spcPct val="0"/>
        </a:spcBef>
        <a:spcAft>
          <a:spcPct val="0"/>
        </a:spcAft>
        <a:defRPr sz="4000">
          <a:solidFill>
            <a:schemeClr val="tx2"/>
          </a:solidFill>
          <a:latin typeface="Arial" charset="0"/>
        </a:defRPr>
      </a:lvl7pPr>
      <a:lvl8pPr marL="1371600" algn="ctr" rtl="0" eaLnBrk="1" fontAlgn="base" hangingPunct="1">
        <a:spcBef>
          <a:spcPct val="0"/>
        </a:spcBef>
        <a:spcAft>
          <a:spcPct val="0"/>
        </a:spcAft>
        <a:defRPr sz="4000">
          <a:solidFill>
            <a:schemeClr val="tx2"/>
          </a:solidFill>
          <a:latin typeface="Arial" charset="0"/>
        </a:defRPr>
      </a:lvl8pPr>
      <a:lvl9pPr marL="1828800" algn="ctr"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n-US"/>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19A85E9-F725-4242-AB5D-0753A8AF1693}" type="slidenum">
              <a:rPr lang="en-US" smtClean="0"/>
              <a:pPr/>
              <a:t>‹#›</a:t>
            </a:fld>
            <a:endParaRPr lang="en-US"/>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www.youtube.com/watch?v=DvcJtn7ZCf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hyperlink" Target="http://www.yapaka.be/sites/yapaka.be/files/publication/ta-82-kerlan-langar-art-web.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9552" y="5348808"/>
            <a:ext cx="8064896" cy="1752600"/>
          </a:xfrm>
        </p:spPr>
        <p:txBody>
          <a:bodyPr>
            <a:normAutofit/>
          </a:bodyPr>
          <a:lstStyle/>
          <a:p>
            <a:endParaRPr lang="fr-FR" dirty="0" smtClean="0"/>
          </a:p>
          <a:p>
            <a:endParaRPr lang="fr-FR" dirty="0" smtClean="0"/>
          </a:p>
          <a:p>
            <a:r>
              <a:rPr lang="fr-FR" sz="1700" dirty="0" smtClean="0"/>
              <a:t>André Scherb, </a:t>
            </a:r>
            <a:r>
              <a:rPr lang="fr-FR" sz="1700" dirty="0" err="1" smtClean="0"/>
              <a:t>Mcf</a:t>
            </a:r>
            <a:r>
              <a:rPr lang="fr-FR" sz="1700" dirty="0" smtClean="0"/>
              <a:t>, Rennes 2, le 10 OCTOBRE 2018</a:t>
            </a:r>
          </a:p>
        </p:txBody>
      </p:sp>
      <p:sp>
        <p:nvSpPr>
          <p:cNvPr id="4" name="Espace réservé du numéro de diapositive 3"/>
          <p:cNvSpPr>
            <a:spLocks noGrp="1"/>
          </p:cNvSpPr>
          <p:nvPr>
            <p:ph type="sldNum" sz="quarter" idx="12"/>
          </p:nvPr>
        </p:nvSpPr>
        <p:spPr/>
        <p:txBody>
          <a:bodyPr/>
          <a:lstStyle/>
          <a:p>
            <a:fld id="{377FDA56-D39A-4776-8949-57A43C03DCE3}" type="slidenum">
              <a:rPr lang="en-US" smtClean="0"/>
              <a:pPr/>
              <a:t>1</a:t>
            </a:fld>
            <a:endParaRPr lang="en-US"/>
          </a:p>
        </p:txBody>
      </p:sp>
      <p:sp>
        <p:nvSpPr>
          <p:cNvPr id="2" name="Titre 1"/>
          <p:cNvSpPr>
            <a:spLocks noGrp="1"/>
          </p:cNvSpPr>
          <p:nvPr>
            <p:ph type="ctrTitle"/>
          </p:nvPr>
        </p:nvSpPr>
        <p:spPr>
          <a:xfrm>
            <a:off x="611560" y="2104256"/>
            <a:ext cx="7639000" cy="2404864"/>
          </a:xfrm>
        </p:spPr>
        <p:txBody>
          <a:bodyPr>
            <a:normAutofit fontScale="90000"/>
          </a:bodyPr>
          <a:lstStyle/>
          <a:p>
            <a:r>
              <a:rPr lang="fr-FR" sz="6600" dirty="0" smtClean="0"/>
              <a:t>Les Arts plastiques</a:t>
            </a:r>
            <a:br>
              <a:rPr lang="fr-FR" sz="6600" dirty="0" smtClean="0"/>
            </a:br>
            <a:r>
              <a:rPr lang="fr-FR" sz="6600" dirty="0" smtClean="0"/>
              <a:t/>
            </a:r>
            <a:br>
              <a:rPr lang="fr-FR" sz="6600" dirty="0" smtClean="0"/>
            </a:br>
            <a:r>
              <a:rPr lang="fr-FR" sz="4400" dirty="0" smtClean="0">
                <a:solidFill>
                  <a:schemeClr val="tx2">
                    <a:lumMod val="75000"/>
                  </a:schemeClr>
                </a:solidFill>
              </a:rPr>
              <a:t>spécificités éducatives</a:t>
            </a:r>
            <a:br>
              <a:rPr lang="fr-FR" sz="4400" dirty="0" smtClean="0">
                <a:solidFill>
                  <a:schemeClr val="tx2">
                    <a:lumMod val="75000"/>
                  </a:schemeClr>
                </a:solidFill>
              </a:rPr>
            </a:br>
            <a:r>
              <a:rPr lang="fr-FR" sz="4400" dirty="0" smtClean="0">
                <a:solidFill>
                  <a:schemeClr val="tx2">
                    <a:lumMod val="75000"/>
                  </a:schemeClr>
                </a:solidFill>
              </a:rPr>
              <a:t/>
            </a:r>
            <a:br>
              <a:rPr lang="fr-FR" sz="4400" dirty="0" smtClean="0">
                <a:solidFill>
                  <a:schemeClr val="tx2">
                    <a:lumMod val="75000"/>
                  </a:schemeClr>
                </a:solidFill>
              </a:rPr>
            </a:br>
            <a:r>
              <a:rPr lang="fr-FR" sz="1800" dirty="0" smtClean="0">
                <a:solidFill>
                  <a:schemeClr val="tx2">
                    <a:lumMod val="75000"/>
                  </a:schemeClr>
                </a:solidFill>
              </a:rPr>
              <a:t>Rénovation de la forme scolaire ? (Alain </a:t>
            </a:r>
            <a:r>
              <a:rPr lang="fr-FR" sz="1800" dirty="0" err="1" smtClean="0">
                <a:solidFill>
                  <a:schemeClr val="tx2">
                    <a:lumMod val="75000"/>
                  </a:schemeClr>
                </a:solidFill>
              </a:rPr>
              <a:t>Kerlan</a:t>
            </a:r>
            <a:r>
              <a:rPr lang="fr-FR" sz="1800" dirty="0" smtClean="0">
                <a:solidFill>
                  <a:schemeClr val="tx2">
                    <a:lumMod val="75000"/>
                  </a:schemeClr>
                </a:solidFill>
              </a:rPr>
              <a:t>)</a:t>
            </a:r>
            <a:endParaRPr lang="fr-FR" sz="4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1143000"/>
          </a:xfrm>
        </p:spPr>
        <p:txBody>
          <a:bodyPr>
            <a:normAutofit/>
          </a:bodyPr>
          <a:lstStyle/>
          <a:p>
            <a:r>
              <a:rPr lang="fr-FR" sz="4000" dirty="0" smtClean="0"/>
              <a:t>Expérience intuitive</a:t>
            </a:r>
            <a:endParaRPr lang="fr-FR" sz="4000" dirty="0"/>
          </a:p>
        </p:txBody>
      </p:sp>
      <p:sp>
        <p:nvSpPr>
          <p:cNvPr id="4" name="Espace réservé du numéro de diapositive 3"/>
          <p:cNvSpPr>
            <a:spLocks noGrp="1"/>
          </p:cNvSpPr>
          <p:nvPr>
            <p:ph type="sldNum" sz="quarter" idx="12"/>
          </p:nvPr>
        </p:nvSpPr>
        <p:spPr/>
        <p:txBody>
          <a:bodyPr/>
          <a:lstStyle/>
          <a:p>
            <a:fld id="{5F5392D5-6190-49CA-AA73-FD43B79D5EE4}" type="slidenum">
              <a:rPr lang="en-US" smtClean="0"/>
              <a:pPr/>
              <a:t>10</a:t>
            </a:fld>
            <a:endParaRPr lang="en-US"/>
          </a:p>
        </p:txBody>
      </p:sp>
      <p:sp>
        <p:nvSpPr>
          <p:cNvPr id="3" name="Espace réservé du contenu 2"/>
          <p:cNvSpPr>
            <a:spLocks noGrp="1"/>
          </p:cNvSpPr>
          <p:nvPr>
            <p:ph sz="quarter" idx="1"/>
          </p:nvPr>
        </p:nvSpPr>
        <p:spPr/>
        <p:txBody>
          <a:bodyPr>
            <a:normAutofit/>
          </a:bodyPr>
          <a:lstStyle/>
          <a:p>
            <a:endParaRPr lang="fr-FR" sz="2000" dirty="0" smtClean="0"/>
          </a:p>
          <a:p>
            <a:pPr>
              <a:buNone/>
            </a:pPr>
            <a:r>
              <a:rPr lang="fr-FR" sz="2400" b="1" dirty="0" smtClean="0">
                <a:solidFill>
                  <a:schemeClr val="tx2"/>
                </a:solidFill>
              </a:rPr>
              <a:t>Claire </a:t>
            </a:r>
            <a:r>
              <a:rPr lang="fr-FR" sz="2400" b="1" dirty="0" err="1" smtClean="0">
                <a:solidFill>
                  <a:schemeClr val="tx2"/>
                </a:solidFill>
              </a:rPr>
              <a:t>Petitmengin</a:t>
            </a:r>
            <a:r>
              <a:rPr lang="fr-FR" sz="2400" b="1" dirty="0" smtClean="0">
                <a:solidFill>
                  <a:schemeClr val="tx2"/>
                </a:solidFill>
              </a:rPr>
              <a:t> </a:t>
            </a:r>
            <a:r>
              <a:rPr lang="fr-FR" sz="2400" dirty="0" smtClean="0"/>
              <a:t>(2001/2006). </a:t>
            </a:r>
            <a:r>
              <a:rPr lang="fr-FR" sz="2400" i="1" dirty="0" smtClean="0"/>
              <a:t>L’expérience intuitive</a:t>
            </a:r>
          </a:p>
          <a:p>
            <a:pPr marL="0" indent="0">
              <a:buNone/>
            </a:pPr>
            <a:r>
              <a:rPr lang="fr-FR" sz="1600" dirty="0" smtClean="0"/>
              <a:t>      Paris : l'Harmattan.</a:t>
            </a:r>
          </a:p>
          <a:p>
            <a:pPr marL="0" indent="0">
              <a:buNone/>
            </a:pPr>
            <a:r>
              <a:rPr lang="fr-FR" sz="1600" dirty="0" smtClean="0"/>
              <a:t>     </a:t>
            </a:r>
            <a:endParaRPr lang="fr-FR" sz="2000" dirty="0" smtClean="0"/>
          </a:p>
          <a:p>
            <a:r>
              <a:rPr lang="fr-FR" sz="2000" b="1" dirty="0" smtClean="0">
                <a:solidFill>
                  <a:srgbClr val="C00000"/>
                </a:solidFill>
              </a:rPr>
              <a:t>Le mode intuitif </a:t>
            </a:r>
            <a:r>
              <a:rPr lang="fr-FR" sz="2000" dirty="0" smtClean="0">
                <a:solidFill>
                  <a:srgbClr val="000000"/>
                </a:solidFill>
              </a:rPr>
              <a:t>est une forme de </a:t>
            </a:r>
            <a:r>
              <a:rPr lang="fr-FR" sz="2000" b="1" dirty="0" smtClean="0">
                <a:solidFill>
                  <a:schemeClr val="tx2"/>
                </a:solidFill>
              </a:rPr>
              <a:t>connaissance immédiate</a:t>
            </a:r>
            <a:r>
              <a:rPr lang="fr-FR" sz="2000" b="1" dirty="0" smtClean="0">
                <a:solidFill>
                  <a:srgbClr val="000000"/>
                </a:solidFill>
              </a:rPr>
              <a:t>, sans opération d’analyse et de déduction. </a:t>
            </a:r>
            <a:endParaRPr lang="fr-FR" sz="2000" dirty="0" smtClean="0"/>
          </a:p>
          <a:p>
            <a:endParaRPr lang="fr-FR" sz="2000" dirty="0" smtClean="0"/>
          </a:p>
          <a:p>
            <a:pPr>
              <a:lnSpc>
                <a:spcPct val="100000"/>
              </a:lnSpc>
            </a:pPr>
            <a:r>
              <a:rPr lang="fr-FR" sz="2000" dirty="0" smtClean="0">
                <a:solidFill>
                  <a:srgbClr val="000000"/>
                </a:solidFill>
              </a:rPr>
              <a:t>Expérience intuitive. La </a:t>
            </a:r>
            <a:r>
              <a:rPr lang="fr-FR" sz="2000" b="1" dirty="0" smtClean="0">
                <a:solidFill>
                  <a:schemeClr val="tx2"/>
                </a:solidFill>
              </a:rPr>
              <a:t>source </a:t>
            </a:r>
            <a:r>
              <a:rPr lang="fr-FR" sz="2000" b="1" dirty="0" err="1" smtClean="0">
                <a:solidFill>
                  <a:schemeClr val="tx2"/>
                </a:solidFill>
              </a:rPr>
              <a:t>amodale</a:t>
            </a:r>
            <a:r>
              <a:rPr lang="fr-FR" sz="2000" b="1" dirty="0" smtClean="0">
                <a:solidFill>
                  <a:schemeClr val="tx2"/>
                </a:solidFill>
              </a:rPr>
              <a:t> </a:t>
            </a:r>
            <a:r>
              <a:rPr lang="fr-FR" sz="2000" dirty="0" smtClean="0">
                <a:solidFill>
                  <a:srgbClr val="000000"/>
                </a:solidFill>
              </a:rPr>
              <a:t>de nos pensées :</a:t>
            </a:r>
            <a:r>
              <a:rPr lang="fr-FR" sz="2000" b="1" dirty="0" smtClean="0">
                <a:solidFill>
                  <a:srgbClr val="004586"/>
                </a:solidFill>
              </a:rPr>
              <a:t> </a:t>
            </a:r>
            <a:r>
              <a:rPr lang="fr-FR" sz="2000" b="1" dirty="0" smtClean="0">
                <a:solidFill>
                  <a:schemeClr val="tx2"/>
                </a:solidFill>
              </a:rPr>
              <a:t>sens ressenti </a:t>
            </a:r>
          </a:p>
          <a:p>
            <a:pPr>
              <a:lnSpc>
                <a:spcPct val="100000"/>
              </a:lnSpc>
              <a:buNone/>
            </a:pPr>
            <a:endParaRPr lang="fr-FR" sz="2000" b="1" dirty="0" smtClean="0">
              <a:solidFill>
                <a:schemeClr val="tx2"/>
              </a:solidFill>
            </a:endParaRPr>
          </a:p>
          <a:p>
            <a:r>
              <a:rPr lang="fr-FR" sz="1600" dirty="0" smtClean="0"/>
              <a:t>Pour Laurent Chardon (2005/2006), l’intuition est« </a:t>
            </a:r>
            <a:r>
              <a:rPr lang="fr-FR" sz="1600" i="1" dirty="0" smtClean="0"/>
              <a:t>une méthode analogique qui pose des hypothèses pour établir des prédictions des faits particuliers par glissement interprétatif</a:t>
            </a:r>
            <a:r>
              <a:rPr lang="fr-FR" sz="1600" dirty="0" smtClean="0"/>
              <a:t> » </a:t>
            </a:r>
          </a:p>
          <a:p>
            <a:pPr>
              <a:buNone/>
            </a:pPr>
            <a:r>
              <a:rPr lang="fr-FR" sz="1600" dirty="0" smtClean="0"/>
              <a:t>    </a:t>
            </a:r>
          </a:p>
          <a:p>
            <a:pPr>
              <a:lnSpc>
                <a:spcPct val="100000"/>
              </a:lnSpc>
            </a:pPr>
            <a:endParaRPr lang="fr-FR" sz="2000" dirty="0" smtClean="0">
              <a:solidFill>
                <a:schemeClr val="tx2"/>
              </a:solidFill>
            </a:endParaRP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a:t>
            </a:r>
            <a:r>
              <a:rPr lang="fr-FR" sz="4000" dirty="0" smtClean="0"/>
              <a:t>Les émotions</a:t>
            </a:r>
            <a:endParaRPr lang="fr-FR" sz="4000" dirty="0"/>
          </a:p>
        </p:txBody>
      </p:sp>
      <p:sp>
        <p:nvSpPr>
          <p:cNvPr id="4" name="Espace réservé du numéro de diapositive 3"/>
          <p:cNvSpPr>
            <a:spLocks noGrp="1"/>
          </p:cNvSpPr>
          <p:nvPr>
            <p:ph type="sldNum" sz="quarter" idx="12"/>
          </p:nvPr>
        </p:nvSpPr>
        <p:spPr/>
        <p:txBody>
          <a:bodyPr/>
          <a:lstStyle/>
          <a:p>
            <a:fld id="{5F5392D5-6190-49CA-AA73-FD43B79D5EE4}" type="slidenum">
              <a:rPr lang="en-US" smtClean="0"/>
              <a:pPr/>
              <a:t>11</a:t>
            </a:fld>
            <a:endParaRPr lang="en-US"/>
          </a:p>
        </p:txBody>
      </p:sp>
      <p:sp>
        <p:nvSpPr>
          <p:cNvPr id="3" name="Espace réservé du contenu 2"/>
          <p:cNvSpPr>
            <a:spLocks noGrp="1"/>
          </p:cNvSpPr>
          <p:nvPr>
            <p:ph sz="quarter" idx="1"/>
          </p:nvPr>
        </p:nvSpPr>
        <p:spPr>
          <a:xfrm>
            <a:off x="467544" y="1988840"/>
            <a:ext cx="8229600" cy="4389120"/>
          </a:xfrm>
        </p:spPr>
        <p:txBody>
          <a:bodyPr>
            <a:normAutofit/>
          </a:bodyPr>
          <a:lstStyle/>
          <a:p>
            <a:pPr>
              <a:buFont typeface="Arial" pitchFamily="34" charset="0"/>
              <a:buChar char="•"/>
            </a:pPr>
            <a:r>
              <a:rPr lang="fr-FR" sz="2400" b="1" dirty="0" smtClean="0">
                <a:solidFill>
                  <a:schemeClr val="tx2"/>
                </a:solidFill>
              </a:rPr>
              <a:t>Catherine Gueguen </a:t>
            </a:r>
            <a:r>
              <a:rPr lang="fr-FR" sz="2400" dirty="0" smtClean="0"/>
              <a:t>(2015). </a:t>
            </a:r>
            <a:r>
              <a:rPr lang="fr-FR" sz="2400" i="1" dirty="0" smtClean="0"/>
              <a:t>Les neurosciences et le développement de l'enfant</a:t>
            </a:r>
          </a:p>
          <a:p>
            <a:pPr>
              <a:buNone/>
            </a:pPr>
            <a:r>
              <a:rPr lang="fr-FR" sz="2000" dirty="0" smtClean="0">
                <a:solidFill>
                  <a:srgbClr val="0000FF"/>
                </a:solidFill>
                <a:hlinkClick r:id="rId2"/>
              </a:rPr>
              <a:t>https://www.youtube.com/watch?v=DvcJtn7ZCfU</a:t>
            </a:r>
            <a:r>
              <a:rPr lang="fr-FR" sz="2000" dirty="0" smtClean="0">
                <a:solidFill>
                  <a:srgbClr val="0000FF"/>
                </a:solidFill>
              </a:rPr>
              <a:t> </a:t>
            </a:r>
          </a:p>
          <a:p>
            <a:pPr>
              <a:buNone/>
            </a:pPr>
            <a:endParaRPr lang="fr-FR" sz="2000" dirty="0" smtClean="0"/>
          </a:p>
          <a:p>
            <a:pPr>
              <a:buNone/>
            </a:pPr>
            <a:r>
              <a:rPr lang="fr-FR" sz="2000" b="1" dirty="0" smtClean="0">
                <a:solidFill>
                  <a:schemeClr val="tx2"/>
                </a:solidFill>
              </a:rPr>
              <a:t>Neurosciences affectives et sociales :</a:t>
            </a:r>
          </a:p>
          <a:p>
            <a:pPr>
              <a:buNone/>
            </a:pPr>
            <a:r>
              <a:rPr lang="fr-FR" sz="2000" dirty="0" smtClean="0"/>
              <a:t>Emotions, sentiments, qualités relationnelles</a:t>
            </a:r>
          </a:p>
          <a:p>
            <a:pPr>
              <a:buNone/>
            </a:pPr>
            <a:r>
              <a:rPr lang="fr-FR" sz="2000" dirty="0" smtClean="0"/>
              <a:t>La connaissance et la conscience de </a:t>
            </a:r>
            <a:r>
              <a:rPr lang="fr-FR" sz="2000" b="1" dirty="0" smtClean="0"/>
              <a:t>soi.</a:t>
            </a:r>
          </a:p>
          <a:p>
            <a:pPr>
              <a:buNone/>
            </a:pPr>
            <a:endParaRPr lang="fr-FR" sz="2000" dirty="0" smtClean="0"/>
          </a:p>
          <a:p>
            <a:pPr>
              <a:buNone/>
            </a:pPr>
            <a:r>
              <a:rPr lang="fr-FR" sz="2000" dirty="0" smtClean="0">
                <a:solidFill>
                  <a:schemeClr val="tx2"/>
                </a:solidFill>
              </a:rPr>
              <a:t>Les nouveaux programmes prennent en compte particulièrement la verbalisation des émotions. </a:t>
            </a:r>
          </a:p>
          <a:p>
            <a:pPr>
              <a:buFont typeface="Arial" pitchFamily="34" charset="0"/>
              <a:buChar char="•"/>
            </a:pPr>
            <a:r>
              <a:rPr lang="fr-FR" sz="2400" b="1" dirty="0" smtClean="0">
                <a:solidFill>
                  <a:schemeClr val="tx2"/>
                </a:solidFill>
              </a:rPr>
              <a:t>Antonio Damasio</a:t>
            </a:r>
            <a:r>
              <a:rPr lang="fr-FR" sz="2400" dirty="0" smtClean="0"/>
              <a:t> (1995). </a:t>
            </a:r>
            <a:r>
              <a:rPr lang="fr-FR" sz="2400" i="1" dirty="0" smtClean="0"/>
              <a:t>L’erreur de Descartes.</a:t>
            </a:r>
            <a:endParaRPr lang="fr-FR" sz="24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5F5392D5-6190-49CA-AA73-FD43B79D5EE4}" type="slidenum">
              <a:rPr lang="en-US" smtClean="0"/>
              <a:pPr/>
              <a:t>12</a:t>
            </a:fld>
            <a:endParaRPr lang="en-US"/>
          </a:p>
        </p:txBody>
      </p:sp>
      <p:sp>
        <p:nvSpPr>
          <p:cNvPr id="3" name="Espace réservé du contenu 2"/>
          <p:cNvSpPr>
            <a:spLocks noGrp="1"/>
          </p:cNvSpPr>
          <p:nvPr>
            <p:ph sz="quarter" idx="1"/>
          </p:nvPr>
        </p:nvSpPr>
        <p:spPr>
          <a:xfrm>
            <a:off x="323528" y="1844824"/>
            <a:ext cx="8640960" cy="4968552"/>
          </a:xfrm>
        </p:spPr>
        <p:txBody>
          <a:bodyPr>
            <a:noAutofit/>
          </a:bodyPr>
          <a:lstStyle/>
          <a:p>
            <a:r>
              <a:rPr lang="fr-FR" sz="1200" dirty="0" smtClean="0"/>
              <a:t>Bucheton, D. (2000). </a:t>
            </a:r>
            <a:r>
              <a:rPr lang="fr-FR" sz="1200" i="1" dirty="0" smtClean="0"/>
              <a:t>Devenir l’auteur de sa parole</a:t>
            </a:r>
            <a:r>
              <a:rPr lang="fr-FR" sz="1200" dirty="0" smtClean="0"/>
              <a:t>. </a:t>
            </a:r>
            <a:r>
              <a:rPr lang="fr-FR" sz="1200" dirty="0" err="1" smtClean="0"/>
              <a:t>Eduscol</a:t>
            </a:r>
            <a:r>
              <a:rPr lang="fr-FR" sz="1200" dirty="0" smtClean="0"/>
              <a:t>. En ligne : </a:t>
            </a:r>
            <a:r>
              <a:rPr lang="fr-FR" sz="1200" u="sng" dirty="0" smtClean="0">
                <a:solidFill>
                  <a:srgbClr val="0000FF"/>
                </a:solidFill>
              </a:rPr>
              <a:t>http://dialogue.education.fr/D0033/acteparole_bucheton.htm</a:t>
            </a:r>
            <a:r>
              <a:rPr lang="fr-FR" sz="1200" dirty="0" smtClean="0">
                <a:solidFill>
                  <a:srgbClr val="0000FF"/>
                </a:solidFill>
              </a:rPr>
              <a:t> </a:t>
            </a:r>
            <a:r>
              <a:rPr lang="fr-FR" sz="1200" dirty="0" smtClean="0"/>
              <a:t>.</a:t>
            </a:r>
            <a:endParaRPr lang="fr-FR" sz="1200" dirty="0" smtClean="0">
              <a:solidFill>
                <a:srgbClr val="000000"/>
              </a:solidFill>
              <a:ea typeface="Times New Roman"/>
            </a:endParaRPr>
          </a:p>
          <a:p>
            <a:r>
              <a:rPr lang="fr-FR" sz="1200" dirty="0" smtClean="0"/>
              <a:t>Dewey, J. (1934/2012). </a:t>
            </a:r>
            <a:r>
              <a:rPr lang="fr-FR" sz="1200" i="1" dirty="0" smtClean="0"/>
              <a:t>L'art comme expérience</a:t>
            </a:r>
            <a:r>
              <a:rPr lang="fr-FR" sz="1200" dirty="0" smtClean="0"/>
              <a:t>. Paris : Gallimard.</a:t>
            </a:r>
          </a:p>
          <a:p>
            <a:r>
              <a:rPr lang="fr-FR" sz="1200" dirty="0" smtClean="0"/>
              <a:t>Eco, U. (1965). L'œuvre ouverte. Paris : Seuil.</a:t>
            </a:r>
          </a:p>
          <a:p>
            <a:r>
              <a:rPr lang="fr-FR" sz="1200" dirty="0" err="1" smtClean="0"/>
              <a:t>Esquenazi</a:t>
            </a:r>
            <a:r>
              <a:rPr lang="fr-FR" sz="1200" dirty="0" smtClean="0"/>
              <a:t>, J.-P. (2007). </a:t>
            </a:r>
            <a:r>
              <a:rPr lang="fr-FR" sz="1200" i="1" dirty="0" smtClean="0"/>
              <a:t>Sociologie des œuvres. De la production à l'interprétation</a:t>
            </a:r>
            <a:r>
              <a:rPr lang="fr-FR" sz="1200" dirty="0" smtClean="0"/>
              <a:t>. Paris : Armand Colin.</a:t>
            </a:r>
          </a:p>
          <a:p>
            <a:r>
              <a:rPr lang="fr-FR" sz="1200" dirty="0" smtClean="0"/>
              <a:t>Gueguen, C. (2015). </a:t>
            </a:r>
            <a:r>
              <a:rPr lang="fr-FR" sz="1200" i="1" dirty="0" smtClean="0"/>
              <a:t>Les neurosciences et le développement de l'enfant. </a:t>
            </a:r>
            <a:r>
              <a:rPr lang="fr-FR" sz="1200" u="sng" dirty="0" smtClean="0">
                <a:solidFill>
                  <a:srgbClr val="0000FF"/>
                </a:solidFill>
              </a:rPr>
              <a:t>https://www.youtube.com/watch?v=DvcJtn7ZCfU</a:t>
            </a:r>
            <a:endParaRPr lang="fr-FR" sz="1200" u="sng" dirty="0" smtClean="0"/>
          </a:p>
          <a:p>
            <a:pPr algn="just"/>
            <a:r>
              <a:rPr lang="fr-FR" sz="1200" dirty="0" err="1" smtClean="0">
                <a:solidFill>
                  <a:srgbClr val="000000"/>
                </a:solidFill>
                <a:ea typeface="Times New Roman"/>
              </a:rPr>
              <a:t>Kerlan</a:t>
            </a:r>
            <a:r>
              <a:rPr lang="fr-FR" sz="1200" dirty="0" smtClean="0">
                <a:solidFill>
                  <a:srgbClr val="000000"/>
                </a:solidFill>
                <a:ea typeface="Times New Roman"/>
              </a:rPr>
              <a:t>, A (2004). </a:t>
            </a:r>
            <a:r>
              <a:rPr lang="fr-FR" sz="1200" i="1" dirty="0" smtClean="0">
                <a:solidFill>
                  <a:srgbClr val="000000"/>
                </a:solidFill>
                <a:ea typeface="Times New Roman"/>
              </a:rPr>
              <a:t>L’Art pour éduquer</a:t>
            </a:r>
            <a:r>
              <a:rPr lang="fr-FR" sz="1200" dirty="0">
                <a:solidFill>
                  <a:srgbClr val="000000"/>
                </a:solidFill>
                <a:ea typeface="Times New Roman"/>
              </a:rPr>
              <a:t> </a:t>
            </a:r>
            <a:r>
              <a:rPr lang="fr-FR" sz="1200" i="1" dirty="0" smtClean="0"/>
              <a:t>? </a:t>
            </a:r>
            <a:r>
              <a:rPr lang="fr-FR" sz="1200" i="1" dirty="0"/>
              <a:t>La tentation esthétique. Contribution philosophique à l’étude d’un </a:t>
            </a:r>
            <a:r>
              <a:rPr lang="fr-FR" sz="1200" i="1" dirty="0" smtClean="0"/>
              <a:t>paradigme. </a:t>
            </a:r>
            <a:r>
              <a:rPr lang="fr-FR" sz="1200" dirty="0" smtClean="0"/>
              <a:t>Laval (Québec) : Presses de l’Université de Laval.</a:t>
            </a:r>
          </a:p>
          <a:p>
            <a:pPr fontAlgn="ctr"/>
            <a:r>
              <a:rPr lang="fr-FR" sz="1200" dirty="0" err="1" smtClean="0">
                <a:solidFill>
                  <a:srgbClr val="000000"/>
                </a:solidFill>
                <a:ea typeface="Times New Roman"/>
              </a:rPr>
              <a:t>Kerlan</a:t>
            </a:r>
            <a:r>
              <a:rPr lang="fr-FR" sz="1200" dirty="0" smtClean="0">
                <a:solidFill>
                  <a:srgbClr val="000000"/>
                </a:solidFill>
                <a:ea typeface="Times New Roman"/>
              </a:rPr>
              <a:t>, A. et </a:t>
            </a:r>
            <a:r>
              <a:rPr lang="fr-FR" sz="1200" dirty="0" err="1" smtClean="0">
                <a:solidFill>
                  <a:srgbClr val="000000"/>
                </a:solidFill>
                <a:ea typeface="Times New Roman"/>
              </a:rPr>
              <a:t>Langar</a:t>
            </a:r>
            <a:r>
              <a:rPr lang="fr-FR" sz="1200" dirty="0" smtClean="0">
                <a:solidFill>
                  <a:srgbClr val="000000"/>
                </a:solidFill>
                <a:ea typeface="Times New Roman"/>
              </a:rPr>
              <a:t>, S. (2016). </a:t>
            </a:r>
            <a:r>
              <a:rPr lang="fr-FR" sz="1200" i="1" dirty="0" smtClean="0">
                <a:solidFill>
                  <a:srgbClr val="000000"/>
                </a:solidFill>
                <a:ea typeface="Times New Roman"/>
              </a:rPr>
              <a:t>Cet art qui éduque. </a:t>
            </a:r>
            <a:r>
              <a:rPr lang="fr-FR" sz="1200" dirty="0" smtClean="0">
                <a:solidFill>
                  <a:srgbClr val="000000"/>
                </a:solidFill>
                <a:ea typeface="Times New Roman"/>
              </a:rPr>
              <a:t>Paris : Edition Fabert. En ligne : </a:t>
            </a:r>
            <a:r>
              <a:rPr lang="fr-FR" sz="1200" dirty="0" smtClean="0">
                <a:solidFill>
                  <a:srgbClr val="0000FF"/>
                </a:solidFill>
                <a:hlinkClick r:id="rId3"/>
              </a:rPr>
              <a:t>www.yapaka.be/sites/yapaka.be/files/publication/ta-82-kerlan-langar-art-web.pdf</a:t>
            </a:r>
            <a:r>
              <a:rPr lang="fr-FR" sz="1200" dirty="0" smtClean="0">
                <a:solidFill>
                  <a:srgbClr val="0000FF"/>
                </a:solidFill>
              </a:rPr>
              <a:t> </a:t>
            </a:r>
            <a:endParaRPr lang="fr-FR" sz="1200" i="1" dirty="0" smtClean="0">
              <a:solidFill>
                <a:srgbClr val="0000FF"/>
              </a:solidFill>
              <a:ea typeface="Times New Roman"/>
            </a:endParaRPr>
          </a:p>
          <a:p>
            <a:pPr algn="just"/>
            <a:r>
              <a:rPr lang="fr-FR" sz="1200" i="1" dirty="0" err="1" smtClean="0">
                <a:solidFill>
                  <a:srgbClr val="000000"/>
                </a:solidFill>
                <a:ea typeface="Times New Roman"/>
              </a:rPr>
              <a:t>Passeron</a:t>
            </a:r>
            <a:r>
              <a:rPr lang="fr-FR" sz="1200" i="1" dirty="0" smtClean="0">
                <a:solidFill>
                  <a:srgbClr val="000000"/>
                </a:solidFill>
                <a:ea typeface="Times New Roman"/>
              </a:rPr>
              <a:t>, R. (1996). La Naissance d'Icare: éléments de poïétique générale.</a:t>
            </a:r>
            <a:r>
              <a:rPr lang="fr-FR" sz="1200" dirty="0" smtClean="0">
                <a:solidFill>
                  <a:srgbClr val="000000"/>
                </a:solidFill>
                <a:ea typeface="Times New Roman"/>
              </a:rPr>
              <a:t> Paris : Ae2cg Editions. </a:t>
            </a:r>
            <a:endParaRPr lang="fr-FR" sz="1200" dirty="0" smtClean="0"/>
          </a:p>
          <a:p>
            <a:pPr algn="just">
              <a:lnSpc>
                <a:spcPct val="100000"/>
              </a:lnSpc>
            </a:pPr>
            <a:r>
              <a:rPr lang="fr-FR" sz="1200" dirty="0" err="1" smtClean="0">
                <a:solidFill>
                  <a:srgbClr val="000000"/>
                </a:solidFill>
                <a:ea typeface="Times New Roman"/>
              </a:rPr>
              <a:t>Petitmengin</a:t>
            </a:r>
            <a:r>
              <a:rPr lang="fr-FR" sz="1200" dirty="0" smtClean="0">
                <a:solidFill>
                  <a:srgbClr val="000000"/>
                </a:solidFill>
                <a:ea typeface="Times New Roman"/>
              </a:rPr>
              <a:t>, C. (2007). </a:t>
            </a:r>
            <a:r>
              <a:rPr lang="fr-FR" sz="1200" dirty="0" err="1" smtClean="0">
                <a:solidFill>
                  <a:srgbClr val="000000"/>
                </a:solidFill>
                <a:ea typeface="Times New Roman"/>
              </a:rPr>
              <a:t>Towards</a:t>
            </a:r>
            <a:r>
              <a:rPr lang="fr-FR" sz="1200" dirty="0" smtClean="0">
                <a:solidFill>
                  <a:srgbClr val="000000"/>
                </a:solidFill>
                <a:ea typeface="Times New Roman"/>
              </a:rPr>
              <a:t> the source of </a:t>
            </a:r>
            <a:r>
              <a:rPr lang="fr-FR" sz="1200" dirty="0" err="1" smtClean="0">
                <a:solidFill>
                  <a:srgbClr val="000000"/>
                </a:solidFill>
                <a:ea typeface="Times New Roman"/>
              </a:rPr>
              <a:t>thoughts</a:t>
            </a:r>
            <a:r>
              <a:rPr lang="fr-FR" sz="1200" dirty="0" smtClean="0">
                <a:solidFill>
                  <a:srgbClr val="000000"/>
                </a:solidFill>
                <a:ea typeface="Times New Roman"/>
              </a:rPr>
              <a:t>. The </a:t>
            </a:r>
            <a:r>
              <a:rPr lang="fr-FR" sz="1200" dirty="0" err="1" smtClean="0">
                <a:solidFill>
                  <a:srgbClr val="000000"/>
                </a:solidFill>
                <a:ea typeface="Times New Roman"/>
              </a:rPr>
              <a:t>gestural</a:t>
            </a:r>
            <a:r>
              <a:rPr lang="fr-FR" sz="1200" dirty="0" smtClean="0">
                <a:solidFill>
                  <a:srgbClr val="000000"/>
                </a:solidFill>
                <a:ea typeface="Times New Roman"/>
              </a:rPr>
              <a:t> and </a:t>
            </a:r>
            <a:r>
              <a:rPr lang="fr-FR" sz="1200" dirty="0" err="1" smtClean="0">
                <a:solidFill>
                  <a:srgbClr val="000000"/>
                </a:solidFill>
                <a:ea typeface="Times New Roman"/>
              </a:rPr>
              <a:t>transmodal</a:t>
            </a:r>
            <a:r>
              <a:rPr lang="fr-FR" sz="1200" dirty="0" smtClean="0">
                <a:solidFill>
                  <a:srgbClr val="000000"/>
                </a:solidFill>
                <a:ea typeface="Times New Roman"/>
              </a:rPr>
              <a:t> dimension of </a:t>
            </a:r>
            <a:r>
              <a:rPr lang="fr-FR" sz="1200" dirty="0" err="1" smtClean="0">
                <a:solidFill>
                  <a:srgbClr val="000000"/>
                </a:solidFill>
                <a:ea typeface="Times New Roman"/>
              </a:rPr>
              <a:t>lived</a:t>
            </a:r>
            <a:r>
              <a:rPr lang="fr-FR" sz="1200" dirty="0" smtClean="0">
                <a:solidFill>
                  <a:srgbClr val="000000"/>
                </a:solidFill>
                <a:ea typeface="Times New Roman"/>
              </a:rPr>
              <a:t> </a:t>
            </a:r>
            <a:r>
              <a:rPr lang="fr-FR" sz="1200" dirty="0" err="1" smtClean="0">
                <a:solidFill>
                  <a:srgbClr val="000000"/>
                </a:solidFill>
                <a:ea typeface="Times New Roman"/>
              </a:rPr>
              <a:t>experience</a:t>
            </a:r>
            <a:r>
              <a:rPr lang="fr-FR" sz="1200" dirty="0" smtClean="0">
                <a:solidFill>
                  <a:srgbClr val="000000"/>
                </a:solidFill>
                <a:ea typeface="Times New Roman"/>
              </a:rPr>
              <a:t>. </a:t>
            </a:r>
            <a:r>
              <a:rPr lang="fr-FR" sz="1200" i="1" dirty="0" smtClean="0">
                <a:solidFill>
                  <a:srgbClr val="000000"/>
                </a:solidFill>
                <a:ea typeface="Times New Roman"/>
              </a:rPr>
              <a:t>Journal of </a:t>
            </a:r>
            <a:r>
              <a:rPr lang="fr-FR" sz="1200" i="1" dirty="0" err="1" smtClean="0">
                <a:solidFill>
                  <a:srgbClr val="000000"/>
                </a:solidFill>
                <a:ea typeface="Times New Roman"/>
              </a:rPr>
              <a:t>Consciousness</a:t>
            </a:r>
            <a:r>
              <a:rPr lang="fr-FR" sz="1200" i="1" dirty="0" smtClean="0">
                <a:solidFill>
                  <a:srgbClr val="000000"/>
                </a:solidFill>
                <a:ea typeface="Times New Roman"/>
              </a:rPr>
              <a:t> </a:t>
            </a:r>
            <a:r>
              <a:rPr lang="fr-FR" sz="1200" i="1" dirty="0" err="1" smtClean="0">
                <a:solidFill>
                  <a:srgbClr val="000000"/>
                </a:solidFill>
                <a:ea typeface="Times New Roman"/>
              </a:rPr>
              <a:t>Studies</a:t>
            </a:r>
            <a:r>
              <a:rPr lang="fr-FR" sz="1200" dirty="0" smtClean="0">
                <a:solidFill>
                  <a:srgbClr val="000000"/>
                </a:solidFill>
                <a:ea typeface="Times New Roman"/>
              </a:rPr>
              <a:t>, 14 (3), 54-82.</a:t>
            </a:r>
          </a:p>
          <a:p>
            <a:pPr algn="just">
              <a:lnSpc>
                <a:spcPct val="100000"/>
              </a:lnSpc>
            </a:pPr>
            <a:r>
              <a:rPr lang="fr-FR" sz="1200" dirty="0" err="1" smtClean="0">
                <a:solidFill>
                  <a:srgbClr val="000000"/>
                </a:solidFill>
                <a:ea typeface="Times New Roman"/>
              </a:rPr>
              <a:t>Petitmengin,C</a:t>
            </a:r>
            <a:r>
              <a:rPr lang="fr-FR" sz="1200" dirty="0" smtClean="0">
                <a:solidFill>
                  <a:srgbClr val="000000"/>
                </a:solidFill>
                <a:ea typeface="Times New Roman"/>
              </a:rPr>
              <a:t>. (2001/2006). </a:t>
            </a:r>
            <a:r>
              <a:rPr lang="fr-FR" sz="1200" i="1" dirty="0" smtClean="0">
                <a:solidFill>
                  <a:srgbClr val="000000"/>
                </a:solidFill>
                <a:ea typeface="Times New Roman"/>
              </a:rPr>
              <a:t>L’expérience intuitive</a:t>
            </a:r>
            <a:r>
              <a:rPr lang="fr-FR" sz="1200" dirty="0" smtClean="0">
                <a:solidFill>
                  <a:srgbClr val="000000"/>
                </a:solidFill>
                <a:ea typeface="Times New Roman"/>
              </a:rPr>
              <a:t>. Paris : L’Harmattan.</a:t>
            </a:r>
            <a:endParaRPr lang="fr-FR" sz="1200" dirty="0" smtClean="0"/>
          </a:p>
          <a:p>
            <a:pPr algn="just">
              <a:lnSpc>
                <a:spcPct val="100000"/>
              </a:lnSpc>
            </a:pPr>
            <a:r>
              <a:rPr lang="fr-FR" sz="1200" dirty="0" smtClean="0">
                <a:solidFill>
                  <a:srgbClr val="000000"/>
                </a:solidFill>
                <a:ea typeface="Times New Roman"/>
              </a:rPr>
              <a:t>Scherb, A. (2005). Rencontre avec les œuvres. Dans </a:t>
            </a:r>
            <a:r>
              <a:rPr lang="fr-FR" sz="1200" i="1" dirty="0" smtClean="0">
                <a:solidFill>
                  <a:srgbClr val="000000"/>
                </a:solidFill>
                <a:ea typeface="Times New Roman"/>
              </a:rPr>
              <a:t>L’œuvre d’art contemporain et sa médiation : contribution à une éducation artistique</a:t>
            </a:r>
            <a:r>
              <a:rPr lang="fr-FR" sz="1200" dirty="0" smtClean="0">
                <a:solidFill>
                  <a:srgbClr val="000000"/>
                </a:solidFill>
                <a:ea typeface="Times New Roman"/>
              </a:rPr>
              <a:t>. Rennes : FRAC Bretagne.</a:t>
            </a:r>
            <a:endParaRPr lang="fr-FR" sz="1200" dirty="0" smtClean="0"/>
          </a:p>
          <a:p>
            <a:pPr algn="just">
              <a:lnSpc>
                <a:spcPct val="100000"/>
              </a:lnSpc>
            </a:pPr>
            <a:r>
              <a:rPr lang="fr-FR" sz="1200" dirty="0" smtClean="0">
                <a:solidFill>
                  <a:srgbClr val="000000"/>
                </a:solidFill>
                <a:ea typeface="Times New Roman"/>
              </a:rPr>
              <a:t>Scherb, A. (2012). </a:t>
            </a:r>
            <a:r>
              <a:rPr lang="fr-FR" sz="1200" i="1" dirty="0" smtClean="0">
                <a:solidFill>
                  <a:srgbClr val="000000"/>
                </a:solidFill>
                <a:ea typeface="Times New Roman"/>
              </a:rPr>
              <a:t>La fable et le protocole : processus de création en peinture</a:t>
            </a:r>
            <a:r>
              <a:rPr lang="fr-FR" sz="1200" dirty="0" smtClean="0">
                <a:solidFill>
                  <a:srgbClr val="000000"/>
                </a:solidFill>
                <a:ea typeface="Times New Roman"/>
              </a:rPr>
              <a:t>. Paris : L’Harmattan, coll. Eurêka et Cie.</a:t>
            </a:r>
          </a:p>
          <a:p>
            <a:pPr algn="just">
              <a:lnSpc>
                <a:spcPct val="100000"/>
              </a:lnSpc>
            </a:pPr>
            <a:r>
              <a:rPr lang="fr-FR" sz="1200" dirty="0" smtClean="0"/>
              <a:t>Scherb</a:t>
            </a:r>
            <a:r>
              <a:rPr lang="fr-FR" sz="1200" dirty="0"/>
              <a:t>, A. (</a:t>
            </a:r>
            <a:r>
              <a:rPr lang="fr-FR" sz="1200" dirty="0" smtClean="0"/>
              <a:t>2017). </a:t>
            </a:r>
            <a:r>
              <a:rPr lang="fr-FR" sz="1200" dirty="0"/>
              <a:t>Les interactions verbales et non verbales lors de la rencontre avec une œuvre. Dans Presses universitaires de Namur, collection Diptyque</a:t>
            </a:r>
            <a:r>
              <a:rPr lang="fr-FR" sz="1200" dirty="0" smtClean="0"/>
              <a:t>, et actes des 17es </a:t>
            </a:r>
            <a:r>
              <a:rPr lang="fr-FR" sz="1200" dirty="0"/>
              <a:t>Rencontres « Enseigner la littérature en dialogue avec les arts » (2017</a:t>
            </a:r>
            <a:r>
              <a:rPr lang="fr-FR" sz="1200" dirty="0" smtClean="0"/>
              <a:t>).</a:t>
            </a:r>
          </a:p>
        </p:txBody>
      </p:sp>
      <p:sp>
        <p:nvSpPr>
          <p:cNvPr id="5" name="Rectangle 4"/>
          <p:cNvSpPr/>
          <p:nvPr/>
        </p:nvSpPr>
        <p:spPr>
          <a:xfrm>
            <a:off x="683568" y="692696"/>
            <a:ext cx="3139834" cy="707886"/>
          </a:xfrm>
          <a:prstGeom prst="rect">
            <a:avLst/>
          </a:prstGeom>
        </p:spPr>
        <p:txBody>
          <a:bodyPr wrap="none">
            <a:spAutoFit/>
          </a:bodyPr>
          <a:lstStyle/>
          <a:p>
            <a:r>
              <a:rPr lang="fr-FR" sz="4000" dirty="0" smtClean="0">
                <a:solidFill>
                  <a:schemeClr val="tx2"/>
                </a:solidFill>
              </a:rPr>
              <a:t>bibliographie</a:t>
            </a:r>
            <a:endParaRPr lang="fr-FR" sz="40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Historique </a:t>
            </a:r>
            <a:endParaRPr lang="fr-FR"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2</a:t>
            </a:fld>
            <a:endParaRPr lang="en-US"/>
          </a:p>
        </p:txBody>
      </p:sp>
      <p:sp>
        <p:nvSpPr>
          <p:cNvPr id="5" name="Rectangle 4"/>
          <p:cNvSpPr/>
          <p:nvPr/>
        </p:nvSpPr>
        <p:spPr>
          <a:xfrm>
            <a:off x="683568" y="1988840"/>
            <a:ext cx="7992888" cy="4031873"/>
          </a:xfrm>
          <a:prstGeom prst="rect">
            <a:avLst/>
          </a:prstGeom>
        </p:spPr>
        <p:txBody>
          <a:bodyPr wrap="square">
            <a:spAutoFit/>
          </a:bodyPr>
          <a:lstStyle/>
          <a:p>
            <a:r>
              <a:rPr lang="fr-FR" sz="2000" b="1" dirty="0" smtClean="0">
                <a:solidFill>
                  <a:srgbClr val="002060"/>
                </a:solidFill>
                <a:latin typeface="Arial" charset="0"/>
                <a:ea typeface="Arial" charset="0"/>
                <a:cs typeface="Arial" charset="0"/>
              </a:rPr>
              <a:t>Arts plastiques comme discipline universitaire : années 70</a:t>
            </a:r>
          </a:p>
          <a:p>
            <a:r>
              <a:rPr lang="fr-FR" sz="2000" dirty="0" smtClean="0">
                <a:solidFill>
                  <a:srgbClr val="000000"/>
                </a:solidFill>
                <a:latin typeface="Arial" charset="0"/>
                <a:ea typeface="Arial" charset="0"/>
                <a:cs typeface="Arial" charset="0"/>
              </a:rPr>
              <a:t>Pratique-théorie  pratique-réflexive</a:t>
            </a:r>
          </a:p>
          <a:p>
            <a:r>
              <a:rPr lang="fr-FR" sz="2000" dirty="0" smtClean="0">
                <a:solidFill>
                  <a:srgbClr val="000000"/>
                </a:solidFill>
                <a:latin typeface="Arial" charset="0"/>
                <a:ea typeface="Arial" charset="0"/>
                <a:cs typeface="Arial" charset="0"/>
              </a:rPr>
              <a:t>Pratique comme </a:t>
            </a:r>
            <a:r>
              <a:rPr lang="fr-FR" sz="2000" i="1" dirty="0" smtClean="0">
                <a:solidFill>
                  <a:srgbClr val="C00000"/>
                </a:solidFill>
                <a:latin typeface="Arial" charset="0"/>
                <a:ea typeface="Arial" charset="0"/>
                <a:cs typeface="Arial" charset="0"/>
              </a:rPr>
              <a:t>praxis</a:t>
            </a:r>
            <a:r>
              <a:rPr lang="fr-FR" sz="2000" i="1" dirty="0" smtClean="0">
                <a:solidFill>
                  <a:srgbClr val="000000"/>
                </a:solidFill>
                <a:latin typeface="Arial" charset="0"/>
                <a:ea typeface="Arial" charset="0"/>
                <a:cs typeface="Arial" charset="0"/>
              </a:rPr>
              <a:t> </a:t>
            </a:r>
            <a:r>
              <a:rPr lang="fr-FR" sz="2000" dirty="0" smtClean="0">
                <a:solidFill>
                  <a:srgbClr val="000000"/>
                </a:solidFill>
                <a:latin typeface="Arial" charset="0"/>
                <a:ea typeface="Arial" charset="0"/>
                <a:cs typeface="Arial" charset="0"/>
              </a:rPr>
              <a:t>(transformation)</a:t>
            </a:r>
          </a:p>
          <a:p>
            <a:endParaRPr lang="fr-FR" sz="2000" dirty="0" smtClean="0">
              <a:solidFill>
                <a:srgbClr val="000000"/>
              </a:solidFill>
              <a:latin typeface="Arial" charset="0"/>
              <a:ea typeface="Arial" charset="0"/>
              <a:cs typeface="Arial" charset="0"/>
            </a:endParaRPr>
          </a:p>
          <a:p>
            <a:r>
              <a:rPr lang="fr-FR" sz="2000" b="1" dirty="0" smtClean="0">
                <a:solidFill>
                  <a:srgbClr val="002060"/>
                </a:solidFill>
                <a:latin typeface="Arial" charset="0"/>
                <a:ea typeface="Arial" charset="0"/>
                <a:cs typeface="Arial" charset="0"/>
              </a:rPr>
              <a:t>Arts plastiques comme discipline d’enseignement</a:t>
            </a:r>
          </a:p>
          <a:p>
            <a:r>
              <a:rPr lang="fr-FR" sz="2000" dirty="0" smtClean="0">
                <a:latin typeface="Arial" charset="0"/>
                <a:ea typeface="Arial" charset="0"/>
                <a:cs typeface="Arial" charset="0"/>
              </a:rPr>
              <a:t>Créativité</a:t>
            </a:r>
          </a:p>
          <a:p>
            <a:r>
              <a:rPr lang="fr-FR" sz="2000" dirty="0" smtClean="0">
                <a:latin typeface="Arial" charset="0"/>
                <a:ea typeface="Arial" charset="0"/>
                <a:cs typeface="Arial" charset="0"/>
              </a:rPr>
              <a:t>Référence aux œuvres</a:t>
            </a:r>
          </a:p>
          <a:p>
            <a:r>
              <a:rPr lang="fr-FR" sz="2000" dirty="0" smtClean="0">
                <a:latin typeface="Arial" charset="0"/>
                <a:ea typeface="Arial" charset="0"/>
                <a:cs typeface="Arial" charset="0"/>
              </a:rPr>
              <a:t>Questions artistiques </a:t>
            </a:r>
          </a:p>
          <a:p>
            <a:endParaRPr lang="fr-FR" sz="2000" dirty="0">
              <a:latin typeface="Arial" charset="0"/>
              <a:ea typeface="Arial" charset="0"/>
              <a:cs typeface="Arial" charset="0"/>
            </a:endParaRPr>
          </a:p>
          <a:p>
            <a:r>
              <a:rPr lang="fr-FR" sz="2000" b="1" dirty="0" smtClean="0">
                <a:solidFill>
                  <a:srgbClr val="002060"/>
                </a:solidFill>
                <a:latin typeface="Arial" charset="0"/>
                <a:ea typeface="Arial" charset="0"/>
                <a:cs typeface="Arial" charset="0"/>
              </a:rPr>
              <a:t>Arts plastiques </a:t>
            </a:r>
            <a:r>
              <a:rPr lang="fr-FR" sz="2000" dirty="0" smtClean="0">
                <a:solidFill>
                  <a:srgbClr val="002060"/>
                </a:solidFill>
                <a:latin typeface="Arial" charset="0"/>
                <a:ea typeface="Arial" charset="0"/>
                <a:cs typeface="Arial" charset="0"/>
              </a:rPr>
              <a:t>versus</a:t>
            </a:r>
            <a:r>
              <a:rPr lang="fr-FR" sz="2000" b="1" dirty="0" smtClean="0">
                <a:solidFill>
                  <a:srgbClr val="002060"/>
                </a:solidFill>
                <a:latin typeface="Arial" charset="0"/>
                <a:ea typeface="Arial" charset="0"/>
                <a:cs typeface="Arial" charset="0"/>
              </a:rPr>
              <a:t> arts visuels </a:t>
            </a:r>
            <a:r>
              <a:rPr lang="fr-FR" sz="2000" dirty="0" smtClean="0">
                <a:latin typeface="Arial" charset="0"/>
                <a:ea typeface="Arial" charset="0"/>
                <a:cs typeface="Arial" charset="0"/>
              </a:rPr>
              <a:t>(nouvelles technologies et élargissement du champ de référence)</a:t>
            </a:r>
          </a:p>
          <a:p>
            <a:endParaRPr lang="fr-FR" dirty="0">
              <a:solidFill>
                <a:srgbClr val="000000"/>
              </a:solidFill>
              <a:latin typeface="Calibri" charset="0"/>
              <a:ea typeface="Calibri" charset="0"/>
              <a:cs typeface="Arial" charset="0"/>
            </a:endParaRPr>
          </a:p>
          <a:p>
            <a:endParaRPr lang="fr-FR" dirty="0"/>
          </a:p>
        </p:txBody>
      </p:sp>
    </p:spTree>
    <p:extLst>
      <p:ext uri="{BB962C8B-B14F-4D97-AF65-F5344CB8AC3E}">
        <p14:creationId xmlns:p14="http://schemas.microsoft.com/office/powerpoint/2010/main" val="24511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Dominique Château</a:t>
            </a:r>
            <a:br>
              <a:rPr lang="fr-FR" dirty="0" smtClean="0"/>
            </a:br>
            <a:r>
              <a:rPr lang="fr-FR" sz="2200" dirty="0" smtClean="0"/>
              <a:t>professeur d’esthétique à Paris 1 </a:t>
            </a:r>
            <a:endParaRPr lang="fr-FR" sz="2200"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3</a:t>
            </a:fld>
            <a:endParaRPr lang="en-US"/>
          </a:p>
        </p:txBody>
      </p:sp>
      <p:sp>
        <p:nvSpPr>
          <p:cNvPr id="4" name="Rectangle 3"/>
          <p:cNvSpPr/>
          <p:nvPr/>
        </p:nvSpPr>
        <p:spPr>
          <a:xfrm>
            <a:off x="346956" y="1628800"/>
            <a:ext cx="8617532" cy="5386090"/>
          </a:xfrm>
          <a:prstGeom prst="rect">
            <a:avLst/>
          </a:prstGeom>
        </p:spPr>
        <p:txBody>
          <a:bodyPr wrap="square">
            <a:spAutoFit/>
          </a:bodyPr>
          <a:lstStyle/>
          <a:p>
            <a:r>
              <a:rPr lang="fr-FR" sz="2000" dirty="0" smtClean="0">
                <a:latin typeface="Arial" charset="0"/>
                <a:ea typeface="Arial" charset="0"/>
                <a:cs typeface="Arial" charset="0"/>
              </a:rPr>
              <a:t>« </a:t>
            </a:r>
            <a:r>
              <a:rPr lang="fr-FR" sz="2000" dirty="0">
                <a:latin typeface="Arial" charset="0"/>
                <a:ea typeface="Arial" charset="0"/>
                <a:cs typeface="Arial" charset="0"/>
              </a:rPr>
              <a:t>L’examen de la </a:t>
            </a:r>
            <a:r>
              <a:rPr lang="fr-FR" sz="2000" b="1" dirty="0">
                <a:latin typeface="Arial" charset="0"/>
                <a:ea typeface="Arial" charset="0"/>
                <a:cs typeface="Arial" charset="0"/>
              </a:rPr>
              <a:t>notion de plasticité </a:t>
            </a:r>
            <a:r>
              <a:rPr lang="fr-FR" sz="2000" dirty="0">
                <a:latin typeface="Arial" charset="0"/>
                <a:ea typeface="Arial" charset="0"/>
                <a:cs typeface="Arial" charset="0"/>
              </a:rPr>
              <a:t>(…) comporte quatre dimensions principales : </a:t>
            </a:r>
            <a:endParaRPr lang="fr-FR" sz="2000" dirty="0" smtClean="0">
              <a:latin typeface="Arial" charset="0"/>
              <a:ea typeface="Arial" charset="0"/>
              <a:cs typeface="Arial" charset="0"/>
            </a:endParaRPr>
          </a:p>
          <a:p>
            <a:endParaRPr lang="fr-FR" sz="2000" dirty="0" smtClean="0">
              <a:latin typeface="Arial" charset="0"/>
              <a:ea typeface="Arial" charset="0"/>
              <a:cs typeface="Arial" charset="0"/>
            </a:endParaRPr>
          </a:p>
          <a:p>
            <a:endParaRPr lang="fr-FR" sz="800" dirty="0" smtClean="0">
              <a:latin typeface="Arial" charset="0"/>
              <a:ea typeface="Arial" charset="0"/>
              <a:cs typeface="Arial" charset="0"/>
            </a:endParaRPr>
          </a:p>
          <a:p>
            <a:r>
              <a:rPr lang="fr-FR" sz="2000" dirty="0" smtClean="0">
                <a:latin typeface="Arial" charset="0"/>
                <a:ea typeface="Arial" charset="0"/>
                <a:cs typeface="Arial" charset="0"/>
              </a:rPr>
              <a:t>1</a:t>
            </a:r>
            <a:r>
              <a:rPr lang="fr-FR" sz="2000" dirty="0">
                <a:latin typeface="Arial" charset="0"/>
                <a:ea typeface="Arial" charset="0"/>
                <a:cs typeface="Arial" charset="0"/>
              </a:rPr>
              <a:t>°) </a:t>
            </a:r>
            <a:r>
              <a:rPr lang="fr-FR" sz="2000" b="1" dirty="0">
                <a:latin typeface="Arial" charset="0"/>
                <a:ea typeface="Arial" charset="0"/>
                <a:cs typeface="Arial" charset="0"/>
              </a:rPr>
              <a:t>l’objet de la transformation </a:t>
            </a:r>
            <a:r>
              <a:rPr lang="fr-FR" sz="2000" dirty="0">
                <a:latin typeface="Arial" charset="0"/>
                <a:ea typeface="Arial" charset="0"/>
                <a:cs typeface="Arial" charset="0"/>
              </a:rPr>
              <a:t>— qui est d’abord la </a:t>
            </a:r>
            <a:r>
              <a:rPr lang="fr-FR" sz="2000" dirty="0">
                <a:solidFill>
                  <a:srgbClr val="C00000"/>
                </a:solidFill>
                <a:latin typeface="Arial" charset="0"/>
                <a:ea typeface="Arial" charset="0"/>
                <a:cs typeface="Arial" charset="0"/>
              </a:rPr>
              <a:t>matière</a:t>
            </a:r>
            <a:r>
              <a:rPr lang="fr-FR" sz="2000" dirty="0">
                <a:latin typeface="Arial" charset="0"/>
                <a:ea typeface="Arial" charset="0"/>
                <a:cs typeface="Arial" charset="0"/>
              </a:rPr>
              <a:t> dans sa capacité à la fois à subir des transformations et à y </a:t>
            </a:r>
            <a:r>
              <a:rPr lang="fr-FR" sz="2000" dirty="0" smtClean="0">
                <a:latin typeface="Arial" charset="0"/>
                <a:ea typeface="Arial" charset="0"/>
                <a:cs typeface="Arial" charset="0"/>
              </a:rPr>
              <a:t>résister</a:t>
            </a:r>
          </a:p>
          <a:p>
            <a:r>
              <a:rPr lang="fr-FR" sz="800" dirty="0" smtClean="0">
                <a:latin typeface="Arial" charset="0"/>
                <a:ea typeface="Arial" charset="0"/>
                <a:cs typeface="Arial" charset="0"/>
              </a:rPr>
              <a:t> </a:t>
            </a:r>
          </a:p>
          <a:p>
            <a:r>
              <a:rPr lang="fr-FR" sz="2000" dirty="0" smtClean="0">
                <a:latin typeface="Arial" charset="0"/>
                <a:ea typeface="Arial" charset="0"/>
                <a:cs typeface="Arial" charset="0"/>
              </a:rPr>
              <a:t>2</a:t>
            </a:r>
            <a:r>
              <a:rPr lang="fr-FR" sz="2000" dirty="0">
                <a:latin typeface="Arial" charset="0"/>
                <a:ea typeface="Arial" charset="0"/>
                <a:cs typeface="Arial" charset="0"/>
              </a:rPr>
              <a:t>°) </a:t>
            </a:r>
            <a:r>
              <a:rPr lang="fr-FR" sz="2000" b="1" dirty="0">
                <a:latin typeface="Arial" charset="0"/>
                <a:ea typeface="Arial" charset="0"/>
                <a:cs typeface="Arial" charset="0"/>
              </a:rPr>
              <a:t>le résultat </a:t>
            </a:r>
            <a:r>
              <a:rPr lang="fr-FR" sz="2000" dirty="0">
                <a:latin typeface="Arial" charset="0"/>
                <a:ea typeface="Arial" charset="0"/>
                <a:cs typeface="Arial" charset="0"/>
              </a:rPr>
              <a:t>de la transformation — en tant que travail de </a:t>
            </a:r>
            <a:r>
              <a:rPr lang="fr-FR" sz="2000" dirty="0">
                <a:solidFill>
                  <a:srgbClr val="C00000"/>
                </a:solidFill>
                <a:latin typeface="Arial" charset="0"/>
                <a:ea typeface="Arial" charset="0"/>
                <a:cs typeface="Arial" charset="0"/>
              </a:rPr>
              <a:t>métamorphose</a:t>
            </a:r>
            <a:r>
              <a:rPr lang="fr-FR" sz="2000" dirty="0">
                <a:latin typeface="Arial" charset="0"/>
                <a:ea typeface="Arial" charset="0"/>
                <a:cs typeface="Arial" charset="0"/>
              </a:rPr>
              <a:t> oscillant entre réalisme et </a:t>
            </a:r>
            <a:r>
              <a:rPr lang="fr-FR" sz="2000" dirty="0" smtClean="0">
                <a:latin typeface="Arial" charset="0"/>
                <a:ea typeface="Arial" charset="0"/>
                <a:cs typeface="Arial" charset="0"/>
              </a:rPr>
              <a:t>fiction</a:t>
            </a:r>
          </a:p>
          <a:p>
            <a:endParaRPr lang="fr-FR" sz="800" dirty="0" smtClean="0">
              <a:latin typeface="Arial" charset="0"/>
              <a:ea typeface="Arial" charset="0"/>
              <a:cs typeface="Arial" charset="0"/>
            </a:endParaRPr>
          </a:p>
          <a:p>
            <a:r>
              <a:rPr lang="fr-FR" sz="2000" dirty="0" smtClean="0">
                <a:latin typeface="Arial" charset="0"/>
                <a:ea typeface="Arial" charset="0"/>
                <a:cs typeface="Arial" charset="0"/>
              </a:rPr>
              <a:t>3</a:t>
            </a:r>
            <a:r>
              <a:rPr lang="fr-FR" sz="2000" dirty="0">
                <a:latin typeface="Arial" charset="0"/>
                <a:ea typeface="Arial" charset="0"/>
                <a:cs typeface="Arial" charset="0"/>
              </a:rPr>
              <a:t>°) </a:t>
            </a:r>
            <a:r>
              <a:rPr lang="fr-FR" sz="2000" b="1" dirty="0">
                <a:latin typeface="Arial" charset="0"/>
                <a:ea typeface="Arial" charset="0"/>
                <a:cs typeface="Arial" charset="0"/>
              </a:rPr>
              <a:t>le processus </a:t>
            </a:r>
            <a:r>
              <a:rPr lang="fr-FR" sz="2000" dirty="0">
                <a:latin typeface="Arial" charset="0"/>
                <a:ea typeface="Arial" charset="0"/>
                <a:cs typeface="Arial" charset="0"/>
              </a:rPr>
              <a:t>de la </a:t>
            </a:r>
            <a:r>
              <a:rPr lang="fr-FR" sz="2000" dirty="0">
                <a:solidFill>
                  <a:srgbClr val="C00000"/>
                </a:solidFill>
                <a:latin typeface="Arial" charset="0"/>
                <a:ea typeface="Arial" charset="0"/>
                <a:cs typeface="Arial" charset="0"/>
              </a:rPr>
              <a:t>transformation</a:t>
            </a:r>
            <a:r>
              <a:rPr lang="fr-FR" sz="2000" dirty="0">
                <a:latin typeface="Arial" charset="0"/>
                <a:ea typeface="Arial" charset="0"/>
                <a:cs typeface="Arial" charset="0"/>
              </a:rPr>
              <a:t> — articulé sur le pôle poïétique du travail de diversification et le pôle poétique de la </a:t>
            </a:r>
            <a:r>
              <a:rPr lang="fr-FR" sz="2000" dirty="0" smtClean="0">
                <a:latin typeface="Arial" charset="0"/>
                <a:ea typeface="Arial" charset="0"/>
                <a:cs typeface="Arial" charset="0"/>
              </a:rPr>
              <a:t>totalité</a:t>
            </a:r>
          </a:p>
          <a:p>
            <a:r>
              <a:rPr lang="fr-FR" sz="800" dirty="0" smtClean="0">
                <a:latin typeface="Arial" charset="0"/>
                <a:ea typeface="Arial" charset="0"/>
                <a:cs typeface="Arial" charset="0"/>
              </a:rPr>
              <a:t> </a:t>
            </a:r>
          </a:p>
          <a:p>
            <a:r>
              <a:rPr lang="fr-FR" sz="2000" dirty="0" smtClean="0">
                <a:latin typeface="Arial" charset="0"/>
                <a:ea typeface="Arial" charset="0"/>
                <a:cs typeface="Arial" charset="0"/>
              </a:rPr>
              <a:t>4</a:t>
            </a:r>
            <a:r>
              <a:rPr lang="fr-FR" sz="2000" dirty="0">
                <a:latin typeface="Arial" charset="0"/>
                <a:ea typeface="Arial" charset="0"/>
                <a:cs typeface="Arial" charset="0"/>
              </a:rPr>
              <a:t>°) </a:t>
            </a:r>
            <a:r>
              <a:rPr lang="fr-FR" sz="2000" b="1" dirty="0">
                <a:latin typeface="Arial" charset="0"/>
                <a:ea typeface="Arial" charset="0"/>
                <a:cs typeface="Arial" charset="0"/>
              </a:rPr>
              <a:t>le schème </a:t>
            </a:r>
            <a:r>
              <a:rPr lang="fr-FR" sz="2000" dirty="0">
                <a:latin typeface="Arial" charset="0"/>
                <a:ea typeface="Arial" charset="0"/>
                <a:cs typeface="Arial" charset="0"/>
              </a:rPr>
              <a:t>de la transformation — la </a:t>
            </a:r>
            <a:r>
              <a:rPr lang="fr-FR" sz="2000" dirty="0" err="1">
                <a:solidFill>
                  <a:srgbClr val="C00000"/>
                </a:solidFill>
                <a:latin typeface="Arial" charset="0"/>
                <a:ea typeface="Arial" charset="0"/>
                <a:cs typeface="Arial" charset="0"/>
              </a:rPr>
              <a:t>transposabilité</a:t>
            </a:r>
            <a:r>
              <a:rPr lang="fr-FR" sz="2000" dirty="0">
                <a:latin typeface="Arial" charset="0"/>
                <a:ea typeface="Arial" charset="0"/>
                <a:cs typeface="Arial" charset="0"/>
              </a:rPr>
              <a:t> des propriétés de la plasticité d’un domaine à l’autre, d’un domaine matériel à un autre (par exemple, du visuel au sonore), du domaine de la matière à celui du mental, du concret à l’abstrait, et réciproquement. </a:t>
            </a:r>
            <a:r>
              <a:rPr lang="fr-FR" sz="2000" dirty="0" smtClean="0">
                <a:latin typeface="Arial" charset="0"/>
                <a:ea typeface="Arial" charset="0"/>
                <a:cs typeface="Arial" charset="0"/>
              </a:rPr>
              <a:t>»</a:t>
            </a:r>
          </a:p>
          <a:p>
            <a:endParaRPr lang="fr-FR" sz="2000" dirty="0">
              <a:latin typeface="Arial" charset="0"/>
              <a:ea typeface="Arial" charset="0"/>
              <a:cs typeface="Arial" charset="0"/>
            </a:endParaRPr>
          </a:p>
          <a:p>
            <a:r>
              <a:rPr lang="fr-FR" sz="1400" dirty="0" smtClean="0">
                <a:latin typeface="Arial" charset="0"/>
                <a:ea typeface="Arial" charset="0"/>
                <a:cs typeface="Arial" charset="0"/>
              </a:rPr>
              <a:t>Dominique Château</a:t>
            </a:r>
            <a:r>
              <a:rPr lang="fr-FR" sz="1400" i="1" dirty="0" smtClean="0">
                <a:latin typeface="Arial" charset="0"/>
                <a:ea typeface="Arial" charset="0"/>
                <a:cs typeface="Arial" charset="0"/>
              </a:rPr>
              <a:t>, Défense et illustration de la notion d’arts plastiques</a:t>
            </a:r>
            <a:r>
              <a:rPr lang="fr-FR" sz="1400" dirty="0" smtClean="0">
                <a:latin typeface="Arial" charset="0"/>
                <a:ea typeface="Arial" charset="0"/>
                <a:cs typeface="Arial" charset="0"/>
              </a:rPr>
              <a:t>, à consulter sur </a:t>
            </a:r>
            <a:r>
              <a:rPr lang="fr-FR" sz="1400" dirty="0" err="1" smtClean="0">
                <a:latin typeface="Arial" charset="0"/>
                <a:ea typeface="Arial" charset="0"/>
                <a:cs typeface="Arial" charset="0"/>
              </a:rPr>
              <a:t>ac-bordeaux.fr</a:t>
            </a:r>
            <a:endParaRPr lang="fr-FR" sz="1400" dirty="0">
              <a:latin typeface="Arial" charset="0"/>
              <a:ea typeface="Arial" charset="0"/>
              <a:cs typeface="Arial" charset="0"/>
            </a:endParaRPr>
          </a:p>
          <a:p>
            <a:endParaRPr lang="fr-FR" dirty="0">
              <a:latin typeface="Arial" charset="0"/>
              <a:ea typeface="Arial" charset="0"/>
              <a:cs typeface="Arial" charset="0"/>
            </a:endParaRPr>
          </a:p>
        </p:txBody>
      </p:sp>
    </p:spTree>
    <p:extLst>
      <p:ext uri="{BB962C8B-B14F-4D97-AF65-F5344CB8AC3E}">
        <p14:creationId xmlns:p14="http://schemas.microsoft.com/office/powerpoint/2010/main" val="1652845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Dominique Château, </a:t>
            </a:r>
            <a:endParaRPr lang="fr-FR"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4</a:t>
            </a:fld>
            <a:endParaRPr lang="en-US"/>
          </a:p>
        </p:txBody>
      </p:sp>
      <p:sp>
        <p:nvSpPr>
          <p:cNvPr id="5" name="Rectangle 4"/>
          <p:cNvSpPr/>
          <p:nvPr/>
        </p:nvSpPr>
        <p:spPr>
          <a:xfrm>
            <a:off x="533456" y="1412776"/>
            <a:ext cx="8302696" cy="4401205"/>
          </a:xfrm>
          <a:prstGeom prst="rect">
            <a:avLst/>
          </a:prstGeom>
        </p:spPr>
        <p:txBody>
          <a:bodyPr wrap="square">
            <a:spAutoFit/>
          </a:bodyPr>
          <a:lstStyle/>
          <a:p>
            <a:r>
              <a:rPr lang="fr-FR" sz="2000" dirty="0">
                <a:solidFill>
                  <a:prstClr val="black"/>
                </a:solidFill>
                <a:latin typeface="Arial" charset="0"/>
                <a:ea typeface="Arial" charset="0"/>
                <a:cs typeface="Arial" charset="0"/>
              </a:rPr>
              <a:t>Cette synthèse plaide pour l’abandon d’une conception rigide des arts plastiques — </a:t>
            </a:r>
            <a:r>
              <a:rPr lang="fr-FR" sz="2000" dirty="0">
                <a:solidFill>
                  <a:srgbClr val="002060"/>
                </a:solidFill>
                <a:latin typeface="Arial" charset="0"/>
                <a:ea typeface="Arial" charset="0"/>
                <a:cs typeface="Arial" charset="0"/>
              </a:rPr>
              <a:t>mise en forme réglée d’une matière visuelle </a:t>
            </a:r>
            <a:r>
              <a:rPr lang="fr-FR" sz="2000" dirty="0">
                <a:solidFill>
                  <a:prstClr val="black"/>
                </a:solidFill>
                <a:latin typeface="Arial" charset="0"/>
                <a:ea typeface="Arial" charset="0"/>
                <a:cs typeface="Arial" charset="0"/>
              </a:rPr>
              <a:t>—, pour une conception beaucoup </a:t>
            </a:r>
            <a:r>
              <a:rPr lang="fr-FR" sz="2000" dirty="0">
                <a:solidFill>
                  <a:srgbClr val="C00000"/>
                </a:solidFill>
                <a:latin typeface="Arial" charset="0"/>
                <a:ea typeface="Arial" charset="0"/>
                <a:cs typeface="Arial" charset="0"/>
              </a:rPr>
              <a:t>plus</a:t>
            </a:r>
            <a:r>
              <a:rPr lang="fr-FR" sz="2000" dirty="0">
                <a:solidFill>
                  <a:prstClr val="black"/>
                </a:solidFill>
                <a:latin typeface="Arial" charset="0"/>
                <a:ea typeface="Arial" charset="0"/>
                <a:cs typeface="Arial" charset="0"/>
              </a:rPr>
              <a:t> </a:t>
            </a:r>
            <a:r>
              <a:rPr lang="fr-FR" sz="2000" dirty="0">
                <a:solidFill>
                  <a:srgbClr val="C00000"/>
                </a:solidFill>
                <a:latin typeface="Arial" charset="0"/>
                <a:ea typeface="Arial" charset="0"/>
                <a:cs typeface="Arial" charset="0"/>
              </a:rPr>
              <a:t>ouverte</a:t>
            </a:r>
            <a:r>
              <a:rPr lang="fr-FR" sz="2000" dirty="0">
                <a:solidFill>
                  <a:prstClr val="black"/>
                </a:solidFill>
                <a:latin typeface="Arial" charset="0"/>
                <a:ea typeface="Arial" charset="0"/>
                <a:cs typeface="Arial" charset="0"/>
              </a:rPr>
              <a:t> et beaucoup plus… plastique. </a:t>
            </a:r>
            <a:endParaRPr lang="fr-FR" sz="2000" dirty="0" smtClean="0">
              <a:solidFill>
                <a:prstClr val="black"/>
              </a:solidFill>
              <a:latin typeface="Arial" charset="0"/>
              <a:ea typeface="Arial" charset="0"/>
              <a:cs typeface="Arial" charset="0"/>
            </a:endParaRPr>
          </a:p>
          <a:p>
            <a:endParaRPr lang="fr-FR" sz="2000" dirty="0">
              <a:solidFill>
                <a:prstClr val="black"/>
              </a:solidFill>
              <a:latin typeface="Arial" charset="0"/>
              <a:ea typeface="Arial" charset="0"/>
              <a:cs typeface="Arial" charset="0"/>
            </a:endParaRPr>
          </a:p>
          <a:p>
            <a:r>
              <a:rPr lang="fr-FR" sz="2000" dirty="0" smtClean="0">
                <a:solidFill>
                  <a:prstClr val="black"/>
                </a:solidFill>
                <a:latin typeface="Arial" charset="0"/>
                <a:ea typeface="Arial" charset="0"/>
                <a:cs typeface="Arial" charset="0"/>
              </a:rPr>
              <a:t>Le </a:t>
            </a:r>
            <a:r>
              <a:rPr lang="fr-FR" sz="2000" b="1" dirty="0" smtClean="0">
                <a:solidFill>
                  <a:prstClr val="black"/>
                </a:solidFill>
                <a:latin typeface="Arial" charset="0"/>
                <a:ea typeface="Arial" charset="0"/>
                <a:cs typeface="Arial" charset="0"/>
              </a:rPr>
              <a:t>concept </a:t>
            </a:r>
            <a:r>
              <a:rPr lang="fr-FR" sz="2000" b="1" dirty="0">
                <a:solidFill>
                  <a:prstClr val="black"/>
                </a:solidFill>
                <a:latin typeface="Arial" charset="0"/>
                <a:ea typeface="Arial" charset="0"/>
                <a:cs typeface="Arial" charset="0"/>
              </a:rPr>
              <a:t>de plasticité </a:t>
            </a:r>
            <a:r>
              <a:rPr lang="fr-FR" sz="2000" dirty="0" smtClean="0">
                <a:solidFill>
                  <a:prstClr val="black"/>
                </a:solidFill>
                <a:latin typeface="Arial" charset="0"/>
                <a:ea typeface="Arial" charset="0"/>
                <a:cs typeface="Arial" charset="0"/>
              </a:rPr>
              <a:t>présente </a:t>
            </a:r>
            <a:r>
              <a:rPr lang="fr-FR" sz="2000" dirty="0">
                <a:solidFill>
                  <a:prstClr val="black"/>
                </a:solidFill>
                <a:latin typeface="Arial" charset="0"/>
                <a:ea typeface="Arial" charset="0"/>
                <a:cs typeface="Arial" charset="0"/>
              </a:rPr>
              <a:t>la particularité d’être lui-même plastique </a:t>
            </a:r>
            <a:r>
              <a:rPr lang="fr-FR" sz="2000" dirty="0" smtClean="0">
                <a:solidFill>
                  <a:prstClr val="black"/>
                </a:solidFill>
                <a:latin typeface="Arial" charset="0"/>
                <a:ea typeface="Arial" charset="0"/>
                <a:cs typeface="Arial" charset="0"/>
              </a:rPr>
              <a:t>:</a:t>
            </a:r>
          </a:p>
          <a:p>
            <a:pPr marL="342900" indent="-342900">
              <a:buFontTx/>
              <a:buChar char="-"/>
            </a:pPr>
            <a:r>
              <a:rPr lang="fr-FR" sz="2000" dirty="0" smtClean="0">
                <a:solidFill>
                  <a:prstClr val="black"/>
                </a:solidFill>
                <a:latin typeface="Arial" charset="0"/>
                <a:ea typeface="Arial" charset="0"/>
                <a:cs typeface="Arial" charset="0"/>
              </a:rPr>
              <a:t>chez </a:t>
            </a:r>
            <a:r>
              <a:rPr lang="fr-FR" sz="2000" dirty="0">
                <a:solidFill>
                  <a:prstClr val="black"/>
                </a:solidFill>
                <a:latin typeface="Arial" charset="0"/>
                <a:ea typeface="Arial" charset="0"/>
                <a:cs typeface="Arial" charset="0"/>
              </a:rPr>
              <a:t>Platon</a:t>
            </a:r>
            <a:r>
              <a:rPr lang="fr-FR" sz="2000" dirty="0" smtClean="0">
                <a:solidFill>
                  <a:prstClr val="black"/>
                </a:solidFill>
                <a:latin typeface="Arial" charset="0"/>
                <a:ea typeface="Arial" charset="0"/>
                <a:cs typeface="Arial" charset="0"/>
              </a:rPr>
              <a:t>, </a:t>
            </a:r>
            <a:r>
              <a:rPr lang="fr-FR" sz="2000" dirty="0" smtClean="0">
                <a:solidFill>
                  <a:srgbClr val="C00000"/>
                </a:solidFill>
                <a:latin typeface="Arial" charset="0"/>
                <a:ea typeface="Arial" charset="0"/>
                <a:cs typeface="Arial" charset="0"/>
              </a:rPr>
              <a:t>la </a:t>
            </a:r>
            <a:r>
              <a:rPr lang="fr-FR" sz="2000" dirty="0">
                <a:solidFill>
                  <a:srgbClr val="C00000"/>
                </a:solidFill>
                <a:latin typeface="Arial" charset="0"/>
                <a:ea typeface="Arial" charset="0"/>
                <a:cs typeface="Arial" charset="0"/>
              </a:rPr>
              <a:t>malléabilité de la matière</a:t>
            </a:r>
            <a:r>
              <a:rPr lang="fr-FR" sz="2000" dirty="0">
                <a:solidFill>
                  <a:prstClr val="black"/>
                </a:solidFill>
                <a:latin typeface="Arial" charset="0"/>
                <a:ea typeface="Arial" charset="0"/>
                <a:cs typeface="Arial" charset="0"/>
              </a:rPr>
              <a:t> sert de modèle pour penser celle de </a:t>
            </a:r>
            <a:r>
              <a:rPr lang="fr-FR" sz="2000" dirty="0" smtClean="0">
                <a:solidFill>
                  <a:prstClr val="black"/>
                </a:solidFill>
                <a:latin typeface="Arial" charset="0"/>
                <a:ea typeface="Arial" charset="0"/>
                <a:cs typeface="Arial" charset="0"/>
              </a:rPr>
              <a:t>l’esprit,</a:t>
            </a:r>
          </a:p>
          <a:p>
            <a:pPr marL="342900" indent="-342900">
              <a:buFontTx/>
              <a:buChar char="-"/>
            </a:pPr>
            <a:r>
              <a:rPr lang="fr-FR" sz="2000" dirty="0" smtClean="0">
                <a:solidFill>
                  <a:prstClr val="black"/>
                </a:solidFill>
                <a:latin typeface="Arial" charset="0"/>
                <a:ea typeface="Arial" charset="0"/>
                <a:cs typeface="Arial" charset="0"/>
              </a:rPr>
              <a:t>chez </a:t>
            </a:r>
            <a:r>
              <a:rPr lang="fr-FR" sz="2000" dirty="0">
                <a:solidFill>
                  <a:prstClr val="black"/>
                </a:solidFill>
                <a:latin typeface="Arial" charset="0"/>
                <a:ea typeface="Arial" charset="0"/>
                <a:cs typeface="Arial" charset="0"/>
              </a:rPr>
              <a:t>Kandinsky ou les néo-</a:t>
            </a:r>
            <a:r>
              <a:rPr lang="fr-FR" sz="2000" dirty="0" err="1">
                <a:solidFill>
                  <a:prstClr val="black"/>
                </a:solidFill>
                <a:latin typeface="Arial" charset="0"/>
                <a:ea typeface="Arial" charset="0"/>
                <a:cs typeface="Arial" charset="0"/>
              </a:rPr>
              <a:t>plasticistes</a:t>
            </a:r>
            <a:r>
              <a:rPr lang="fr-FR" sz="2000" dirty="0">
                <a:solidFill>
                  <a:prstClr val="black"/>
                </a:solidFill>
                <a:latin typeface="Arial" charset="0"/>
                <a:ea typeface="Arial" charset="0"/>
                <a:cs typeface="Arial" charset="0"/>
              </a:rPr>
              <a:t>, </a:t>
            </a:r>
            <a:r>
              <a:rPr lang="fr-FR" sz="2000" dirty="0">
                <a:solidFill>
                  <a:srgbClr val="C00000"/>
                </a:solidFill>
                <a:latin typeface="Arial" charset="0"/>
                <a:ea typeface="Arial" charset="0"/>
                <a:cs typeface="Arial" charset="0"/>
              </a:rPr>
              <a:t>la musicalité </a:t>
            </a:r>
            <a:r>
              <a:rPr lang="fr-FR" sz="2000" dirty="0">
                <a:solidFill>
                  <a:prstClr val="black"/>
                </a:solidFill>
                <a:latin typeface="Arial" charset="0"/>
                <a:ea typeface="Arial" charset="0"/>
                <a:cs typeface="Arial" charset="0"/>
              </a:rPr>
              <a:t>sert de modèle pour penser la plasticité </a:t>
            </a:r>
            <a:r>
              <a:rPr lang="fr-FR" sz="2000" dirty="0" smtClean="0">
                <a:solidFill>
                  <a:prstClr val="black"/>
                </a:solidFill>
                <a:latin typeface="Arial" charset="0"/>
                <a:ea typeface="Arial" charset="0"/>
                <a:cs typeface="Arial" charset="0"/>
              </a:rPr>
              <a:t>picturale,</a:t>
            </a:r>
          </a:p>
          <a:p>
            <a:pPr marL="342900" indent="-342900">
              <a:buFontTx/>
              <a:buChar char="-"/>
            </a:pPr>
            <a:r>
              <a:rPr lang="fr-FR" sz="2000" dirty="0" smtClean="0">
                <a:solidFill>
                  <a:prstClr val="black"/>
                </a:solidFill>
                <a:latin typeface="Arial" charset="0"/>
                <a:ea typeface="Arial" charset="0"/>
                <a:cs typeface="Arial" charset="0"/>
              </a:rPr>
              <a:t>dans </a:t>
            </a:r>
            <a:r>
              <a:rPr lang="fr-FR" sz="2000" dirty="0">
                <a:solidFill>
                  <a:prstClr val="black"/>
                </a:solidFill>
                <a:latin typeface="Arial" charset="0"/>
                <a:ea typeface="Arial" charset="0"/>
                <a:cs typeface="Arial" charset="0"/>
              </a:rPr>
              <a:t>les sciences neurobiologiques, la </a:t>
            </a:r>
            <a:r>
              <a:rPr lang="fr-FR" sz="2000" b="1" dirty="0">
                <a:solidFill>
                  <a:srgbClr val="C00000"/>
                </a:solidFill>
                <a:latin typeface="Arial" charset="0"/>
                <a:ea typeface="Arial" charset="0"/>
                <a:cs typeface="Arial" charset="0"/>
              </a:rPr>
              <a:t>notion de plasticité neuronale</a:t>
            </a:r>
            <a:r>
              <a:rPr lang="fr-FR" sz="2000" b="1" dirty="0">
                <a:solidFill>
                  <a:prstClr val="black"/>
                </a:solidFill>
                <a:latin typeface="Arial" charset="0"/>
                <a:ea typeface="Arial" charset="0"/>
                <a:cs typeface="Arial" charset="0"/>
              </a:rPr>
              <a:t> </a:t>
            </a:r>
            <a:r>
              <a:rPr lang="fr-FR" sz="2000" dirty="0">
                <a:solidFill>
                  <a:prstClr val="black"/>
                </a:solidFill>
                <a:latin typeface="Arial" charset="0"/>
                <a:ea typeface="Arial" charset="0"/>
                <a:cs typeface="Arial" charset="0"/>
              </a:rPr>
              <a:t>est </a:t>
            </a:r>
            <a:r>
              <a:rPr lang="fr-FR" sz="2000" dirty="0" smtClean="0">
                <a:solidFill>
                  <a:prstClr val="black"/>
                </a:solidFill>
                <a:latin typeface="Arial" charset="0"/>
                <a:ea typeface="Arial" charset="0"/>
                <a:cs typeface="Arial" charset="0"/>
              </a:rPr>
              <a:t>devenue </a:t>
            </a:r>
            <a:r>
              <a:rPr lang="fr-FR" sz="2000" dirty="0">
                <a:solidFill>
                  <a:prstClr val="black"/>
                </a:solidFill>
                <a:latin typeface="Arial" charset="0"/>
                <a:ea typeface="Arial" charset="0"/>
                <a:cs typeface="Arial" charset="0"/>
              </a:rPr>
              <a:t>fondamentale </a:t>
            </a:r>
          </a:p>
          <a:p>
            <a:endParaRPr lang="fr-FR" sz="2000" dirty="0" smtClean="0">
              <a:solidFill>
                <a:prstClr val="black"/>
              </a:solidFill>
              <a:latin typeface="Arial" charset="0"/>
              <a:ea typeface="Arial" charset="0"/>
              <a:cs typeface="Arial" charset="0"/>
            </a:endParaRPr>
          </a:p>
          <a:p>
            <a:r>
              <a:rPr lang="is-IS" sz="2000" b="1" dirty="0" smtClean="0">
                <a:solidFill>
                  <a:prstClr val="black"/>
                </a:solidFill>
                <a:latin typeface="Arial" charset="0"/>
                <a:ea typeface="Arial" charset="0"/>
                <a:cs typeface="Arial" charset="0"/>
              </a:rPr>
              <a:t>L</a:t>
            </a:r>
            <a:r>
              <a:rPr lang="fr-FR" sz="2000" b="1" dirty="0" smtClean="0">
                <a:solidFill>
                  <a:prstClr val="black"/>
                </a:solidFill>
                <a:latin typeface="Arial" charset="0"/>
                <a:ea typeface="Arial" charset="0"/>
                <a:cs typeface="Arial" charset="0"/>
              </a:rPr>
              <a:t>e </a:t>
            </a:r>
            <a:r>
              <a:rPr lang="fr-FR" sz="2000" b="1" dirty="0">
                <a:solidFill>
                  <a:prstClr val="black"/>
                </a:solidFill>
                <a:latin typeface="Arial" charset="0"/>
                <a:ea typeface="Arial" charset="0"/>
                <a:cs typeface="Arial" charset="0"/>
              </a:rPr>
              <a:t>schème de transformation</a:t>
            </a:r>
            <a:r>
              <a:rPr lang="fr-FR" sz="2000" dirty="0">
                <a:solidFill>
                  <a:prstClr val="black"/>
                </a:solidFill>
                <a:latin typeface="Arial" charset="0"/>
                <a:ea typeface="Arial" charset="0"/>
                <a:cs typeface="Arial" charset="0"/>
              </a:rPr>
              <a:t> qui </a:t>
            </a:r>
            <a:r>
              <a:rPr lang="fr-FR" sz="2000" dirty="0" smtClean="0">
                <a:solidFill>
                  <a:prstClr val="black"/>
                </a:solidFill>
                <a:latin typeface="Arial" charset="0"/>
                <a:ea typeface="Arial" charset="0"/>
                <a:cs typeface="Arial" charset="0"/>
              </a:rPr>
              <a:t>définit la plasticité est transposable</a:t>
            </a:r>
            <a:endParaRPr lang="fr-FR" sz="2000" dirty="0">
              <a:latin typeface="Arial" charset="0"/>
              <a:ea typeface="Arial" charset="0"/>
              <a:cs typeface="Arial" charset="0"/>
            </a:endParaRPr>
          </a:p>
        </p:txBody>
      </p:sp>
    </p:spTree>
    <p:extLst>
      <p:ext uri="{BB962C8B-B14F-4D97-AF65-F5344CB8AC3E}">
        <p14:creationId xmlns:p14="http://schemas.microsoft.com/office/powerpoint/2010/main" val="57923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Socle commun</a:t>
            </a:r>
            <a:endParaRPr lang="fr-FR"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5</a:t>
            </a:fld>
            <a:endParaRPr lang="en-US"/>
          </a:p>
        </p:txBody>
      </p:sp>
      <p:sp>
        <p:nvSpPr>
          <p:cNvPr id="4" name="Rectangle 3"/>
          <p:cNvSpPr/>
          <p:nvPr/>
        </p:nvSpPr>
        <p:spPr>
          <a:xfrm>
            <a:off x="301752" y="1845786"/>
            <a:ext cx="8534400" cy="4175502"/>
          </a:xfrm>
          <a:prstGeom prst="rect">
            <a:avLst/>
          </a:prstGeom>
        </p:spPr>
        <p:txBody>
          <a:bodyPr wrap="square">
            <a:spAutoFit/>
          </a:bodyPr>
          <a:lstStyle/>
          <a:p>
            <a:pPr>
              <a:lnSpc>
                <a:spcPts val="1630"/>
              </a:lnSpc>
            </a:pPr>
            <a:r>
              <a:rPr lang="fr-FR" sz="2400" b="1" dirty="0">
                <a:solidFill>
                  <a:srgbClr val="002060"/>
                </a:solidFill>
                <a:latin typeface="Calibri" charset="0"/>
                <a:ea typeface="Times New Roman" charset="0"/>
                <a:cs typeface="Arial" charset="0"/>
              </a:rPr>
              <a:t>cycle 3  </a:t>
            </a:r>
            <a:endParaRPr lang="fr-FR" sz="2400" b="1" dirty="0">
              <a:solidFill>
                <a:srgbClr val="002060"/>
              </a:solidFill>
              <a:latin typeface="Calibri" charset="0"/>
              <a:ea typeface="Calibri" charset="0"/>
              <a:cs typeface="Times New Roman" charset="0"/>
            </a:endParaRPr>
          </a:p>
          <a:p>
            <a:pPr algn="ctr">
              <a:spcAft>
                <a:spcPts val="0"/>
              </a:spcAft>
            </a:pPr>
            <a:r>
              <a:rPr lang="fr-FR" sz="2400" b="1" dirty="0">
                <a:solidFill>
                  <a:srgbClr val="000000"/>
                </a:solidFill>
                <a:latin typeface="Calibri" charset="0"/>
                <a:ea typeface="Times New Roman" charset="0"/>
                <a:cs typeface="Arial" charset="0"/>
              </a:rPr>
              <a:t>Domaine 1</a:t>
            </a:r>
            <a:endParaRPr lang="fr-FR" sz="2400" dirty="0">
              <a:latin typeface="Times New Roman" charset="0"/>
              <a:ea typeface="Times New Roman" charset="0"/>
            </a:endParaRPr>
          </a:p>
          <a:p>
            <a:pPr algn="ctr">
              <a:spcAft>
                <a:spcPts val="0"/>
              </a:spcAft>
            </a:pPr>
            <a:r>
              <a:rPr lang="fr-FR" sz="2400" b="1" i="1" dirty="0">
                <a:solidFill>
                  <a:srgbClr val="000000"/>
                </a:solidFill>
                <a:latin typeface="Calibri" charset="0"/>
                <a:ea typeface="Times New Roman" charset="0"/>
                <a:cs typeface="Arial" charset="0"/>
              </a:rPr>
              <a:t>Les </a:t>
            </a:r>
            <a:r>
              <a:rPr lang="fr-FR" sz="2400" b="1" i="1" dirty="0">
                <a:solidFill>
                  <a:srgbClr val="C00000"/>
                </a:solidFill>
                <a:latin typeface="Calibri" charset="0"/>
                <a:ea typeface="Times New Roman" charset="0"/>
                <a:cs typeface="Arial" charset="0"/>
              </a:rPr>
              <a:t>langages</a:t>
            </a:r>
            <a:r>
              <a:rPr lang="fr-FR" sz="2400" b="1" i="1" dirty="0">
                <a:solidFill>
                  <a:srgbClr val="000000"/>
                </a:solidFill>
                <a:latin typeface="Calibri" charset="0"/>
                <a:ea typeface="Times New Roman" charset="0"/>
                <a:cs typeface="Arial" charset="0"/>
              </a:rPr>
              <a:t> pour penser et </a:t>
            </a:r>
            <a:r>
              <a:rPr lang="fr-FR" sz="2400" b="1" i="1" dirty="0" smtClean="0">
                <a:solidFill>
                  <a:srgbClr val="000000"/>
                </a:solidFill>
                <a:latin typeface="Calibri" charset="0"/>
                <a:ea typeface="Times New Roman" charset="0"/>
                <a:cs typeface="Arial" charset="0"/>
              </a:rPr>
              <a:t>communiquer</a:t>
            </a:r>
          </a:p>
          <a:p>
            <a:pPr algn="ctr">
              <a:spcAft>
                <a:spcPts val="0"/>
              </a:spcAft>
            </a:pPr>
            <a:endParaRPr lang="fr-FR" sz="2400" dirty="0">
              <a:latin typeface="Times New Roman" charset="0"/>
              <a:ea typeface="Times New Roman" charset="0"/>
            </a:endParaRPr>
          </a:p>
          <a:p>
            <a:pPr>
              <a:spcAft>
                <a:spcPts val="0"/>
              </a:spcAft>
            </a:pPr>
            <a:r>
              <a:rPr lang="fr-FR" sz="2400" b="1" dirty="0">
                <a:solidFill>
                  <a:srgbClr val="002060"/>
                </a:solidFill>
                <a:latin typeface="Calibri" charset="0"/>
                <a:ea typeface="Times New Roman" charset="0"/>
                <a:cs typeface="Arial" charset="0"/>
              </a:rPr>
              <a:t>Comprendre, s'exprimer en utilisant les langages des arts et du corps</a:t>
            </a:r>
            <a:endParaRPr lang="fr-FR" sz="2400" dirty="0">
              <a:solidFill>
                <a:srgbClr val="002060"/>
              </a:solidFill>
              <a:latin typeface="Times New Roman" charset="0"/>
              <a:ea typeface="Times New Roman" charset="0"/>
            </a:endParaRPr>
          </a:p>
          <a:p>
            <a:pPr>
              <a:spcAft>
                <a:spcPts val="0"/>
              </a:spcAft>
            </a:pPr>
            <a:r>
              <a:rPr lang="fr-FR" sz="800" dirty="0">
                <a:solidFill>
                  <a:srgbClr val="000000"/>
                </a:solidFill>
                <a:latin typeface="Calibri" charset="0"/>
                <a:ea typeface="Times New Roman" charset="0"/>
                <a:cs typeface="Arial" charset="0"/>
              </a:rPr>
              <a:t> </a:t>
            </a:r>
            <a:endParaRPr lang="fr-FR" sz="800" dirty="0">
              <a:latin typeface="Times New Roman" charset="0"/>
              <a:ea typeface="Times New Roman" charset="0"/>
            </a:endParaRPr>
          </a:p>
          <a:p>
            <a:pPr>
              <a:spcAft>
                <a:spcPts val="0"/>
              </a:spcAft>
            </a:pPr>
            <a:r>
              <a:rPr lang="fr-FR" sz="2000" dirty="0">
                <a:solidFill>
                  <a:srgbClr val="000000"/>
                </a:solidFill>
                <a:latin typeface="Calibri" charset="0"/>
                <a:ea typeface="Times New Roman" charset="0"/>
                <a:cs typeface="Arial" charset="0"/>
              </a:rPr>
              <a:t>Tous les enseignements concourent à développer les </a:t>
            </a:r>
            <a:r>
              <a:rPr lang="fr-FR" sz="2000" b="1" dirty="0">
                <a:solidFill>
                  <a:srgbClr val="000000"/>
                </a:solidFill>
                <a:latin typeface="Calibri" charset="0"/>
                <a:ea typeface="Times New Roman" charset="0"/>
                <a:cs typeface="Arial" charset="0"/>
              </a:rPr>
              <a:t>capacités d'expression et de communication</a:t>
            </a:r>
            <a:r>
              <a:rPr lang="fr-FR" sz="2000" dirty="0">
                <a:solidFill>
                  <a:srgbClr val="000000"/>
                </a:solidFill>
                <a:latin typeface="Calibri" charset="0"/>
                <a:ea typeface="Times New Roman" charset="0"/>
                <a:cs typeface="Arial" charset="0"/>
              </a:rPr>
              <a:t> des élèves.</a:t>
            </a:r>
            <a:endParaRPr lang="fr-FR" sz="2000" dirty="0">
              <a:latin typeface="Times New Roman" charset="0"/>
              <a:ea typeface="Times New Roman" charset="0"/>
            </a:endParaRPr>
          </a:p>
          <a:p>
            <a:pPr>
              <a:spcAft>
                <a:spcPts val="0"/>
              </a:spcAft>
            </a:pPr>
            <a:r>
              <a:rPr lang="fr-FR" sz="2000" dirty="0">
                <a:solidFill>
                  <a:srgbClr val="000000"/>
                </a:solidFill>
                <a:latin typeface="Calibri" charset="0"/>
                <a:ea typeface="Times New Roman" charset="0"/>
                <a:cs typeface="Arial" charset="0"/>
              </a:rPr>
              <a:t>Aux arts plastiques et à l'éducation musicale revient prioritairement de </a:t>
            </a:r>
            <a:r>
              <a:rPr lang="fr-FR" sz="2000" b="1" dirty="0">
                <a:solidFill>
                  <a:srgbClr val="000000"/>
                </a:solidFill>
                <a:latin typeface="Calibri" charset="0"/>
                <a:ea typeface="Times New Roman" charset="0"/>
                <a:cs typeface="Arial" charset="0"/>
              </a:rPr>
              <a:t>les </a:t>
            </a:r>
            <a:r>
              <a:rPr lang="fr-FR" sz="2000" b="1" u="sng" dirty="0">
                <a:solidFill>
                  <a:srgbClr val="000000"/>
                </a:solidFill>
                <a:latin typeface="Calibri" charset="0"/>
                <a:ea typeface="Times New Roman" charset="0"/>
                <a:cs typeface="Arial" charset="0"/>
              </a:rPr>
              <a:t>initier aux langages artistiques</a:t>
            </a:r>
            <a:r>
              <a:rPr lang="fr-FR" sz="2000" u="sng" dirty="0">
                <a:solidFill>
                  <a:srgbClr val="000000"/>
                </a:solidFill>
                <a:latin typeface="Calibri" charset="0"/>
                <a:ea typeface="Times New Roman" charset="0"/>
                <a:cs typeface="Arial" charset="0"/>
              </a:rPr>
              <a:t> </a:t>
            </a:r>
            <a:r>
              <a:rPr lang="fr-FR" sz="2000" dirty="0">
                <a:solidFill>
                  <a:srgbClr val="000000"/>
                </a:solidFill>
                <a:latin typeface="Calibri" charset="0"/>
                <a:ea typeface="Times New Roman" charset="0"/>
                <a:cs typeface="Arial" charset="0"/>
              </a:rPr>
              <a:t>par la réalisation de productions plastiques et par le chant</a:t>
            </a:r>
            <a:r>
              <a:rPr lang="fr-FR" sz="2000" dirty="0" smtClean="0">
                <a:solidFill>
                  <a:srgbClr val="000000"/>
                </a:solidFill>
                <a:latin typeface="Calibri" charset="0"/>
                <a:ea typeface="Times New Roman" charset="0"/>
                <a:cs typeface="Arial" charset="0"/>
              </a:rPr>
              <a:t>.</a:t>
            </a:r>
          </a:p>
          <a:p>
            <a:pPr>
              <a:spcAft>
                <a:spcPts val="0"/>
              </a:spcAft>
            </a:pPr>
            <a:endParaRPr lang="fr-FR" sz="2400" dirty="0">
              <a:effectLst/>
              <a:latin typeface="Times New Roman" charset="0"/>
              <a:ea typeface="Times New Roman" charset="0"/>
            </a:endParaRPr>
          </a:p>
        </p:txBody>
      </p:sp>
    </p:spTree>
    <p:extLst>
      <p:ext uri="{BB962C8B-B14F-4D97-AF65-F5344CB8AC3E}">
        <p14:creationId xmlns:p14="http://schemas.microsoft.com/office/powerpoint/2010/main" val="188381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Socle commun</a:t>
            </a:r>
            <a:endParaRPr lang="fr-FR"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6</a:t>
            </a:fld>
            <a:endParaRPr lang="en-US"/>
          </a:p>
        </p:txBody>
      </p:sp>
      <p:sp>
        <p:nvSpPr>
          <p:cNvPr id="4" name="Rectangle 3"/>
          <p:cNvSpPr/>
          <p:nvPr/>
        </p:nvSpPr>
        <p:spPr>
          <a:xfrm>
            <a:off x="301752" y="1703511"/>
            <a:ext cx="8662736" cy="4821833"/>
          </a:xfrm>
          <a:prstGeom prst="rect">
            <a:avLst/>
          </a:prstGeom>
        </p:spPr>
        <p:txBody>
          <a:bodyPr wrap="square">
            <a:spAutoFit/>
          </a:bodyPr>
          <a:lstStyle/>
          <a:p>
            <a:r>
              <a:rPr lang="fr-FR" sz="2400" b="1" dirty="0">
                <a:solidFill>
                  <a:srgbClr val="002060"/>
                </a:solidFill>
                <a:latin typeface="Calibri" charset="0"/>
                <a:ea typeface="Times New Roman" charset="0"/>
                <a:cs typeface="Arial" charset="0"/>
              </a:rPr>
              <a:t>cycle 4</a:t>
            </a:r>
            <a:endParaRPr lang="fr-FR" sz="2400" b="1" dirty="0">
              <a:solidFill>
                <a:srgbClr val="002060"/>
              </a:solidFill>
              <a:latin typeface="Calibri" charset="0"/>
              <a:ea typeface="Calibri" charset="0"/>
              <a:cs typeface="Times New Roman" charset="0"/>
            </a:endParaRPr>
          </a:p>
          <a:p>
            <a:pPr algn="ctr">
              <a:spcAft>
                <a:spcPts val="0"/>
              </a:spcAft>
            </a:pPr>
            <a:r>
              <a:rPr lang="fr-FR" sz="2400" b="1" dirty="0" smtClean="0">
                <a:solidFill>
                  <a:srgbClr val="000000"/>
                </a:solidFill>
                <a:latin typeface="Calibri" charset="0"/>
                <a:ea typeface="Times New Roman" charset="0"/>
                <a:cs typeface="Arial" charset="0"/>
              </a:rPr>
              <a:t>Domaine </a:t>
            </a:r>
            <a:r>
              <a:rPr lang="fr-FR" sz="2400" b="1" dirty="0">
                <a:solidFill>
                  <a:srgbClr val="000000"/>
                </a:solidFill>
                <a:latin typeface="Calibri" charset="0"/>
                <a:ea typeface="Times New Roman" charset="0"/>
                <a:cs typeface="Arial" charset="0"/>
              </a:rPr>
              <a:t>1</a:t>
            </a:r>
            <a:endParaRPr lang="fr-FR" sz="2400" dirty="0">
              <a:latin typeface="Times New Roman" charset="0"/>
              <a:ea typeface="Times New Roman" charset="0"/>
            </a:endParaRPr>
          </a:p>
          <a:p>
            <a:pPr algn="ctr">
              <a:spcAft>
                <a:spcPts val="0"/>
              </a:spcAft>
            </a:pPr>
            <a:r>
              <a:rPr lang="fr-FR" sz="2400" b="1" i="1" dirty="0">
                <a:solidFill>
                  <a:srgbClr val="000000"/>
                </a:solidFill>
                <a:latin typeface="Calibri" charset="0"/>
                <a:ea typeface="Times New Roman" charset="0"/>
                <a:cs typeface="Arial" charset="0"/>
              </a:rPr>
              <a:t>Les langages pour penser et communiquer</a:t>
            </a:r>
          </a:p>
          <a:p>
            <a:pPr>
              <a:lnSpc>
                <a:spcPts val="1630"/>
              </a:lnSpc>
            </a:pPr>
            <a:r>
              <a:rPr lang="fr-FR" dirty="0">
                <a:latin typeface="Calibri" charset="0"/>
                <a:ea typeface="Times New Roman" charset="0"/>
                <a:cs typeface="Arial" charset="0"/>
              </a:rPr>
              <a:t> </a:t>
            </a:r>
            <a:endParaRPr lang="fr-FR" dirty="0">
              <a:latin typeface="Calibri" charset="0"/>
              <a:ea typeface="Calibri" charset="0"/>
              <a:cs typeface="Times New Roman" charset="0"/>
            </a:endParaRPr>
          </a:p>
          <a:p>
            <a:pPr>
              <a:spcAft>
                <a:spcPts val="0"/>
              </a:spcAft>
            </a:pPr>
            <a:r>
              <a:rPr lang="fr-FR" sz="2400" b="1" dirty="0">
                <a:solidFill>
                  <a:srgbClr val="002060"/>
                </a:solidFill>
                <a:latin typeface="Calibri" charset="0"/>
                <a:ea typeface="Times New Roman" charset="0"/>
                <a:cs typeface="Arial" charset="0"/>
              </a:rPr>
              <a:t>Comprendre, s'exprimer en utilisant les langages des arts et du corps</a:t>
            </a:r>
            <a:endParaRPr lang="fr-FR" sz="2400" dirty="0">
              <a:solidFill>
                <a:srgbClr val="002060"/>
              </a:solidFill>
              <a:latin typeface="Times New Roman" charset="0"/>
              <a:ea typeface="Times New Roman" charset="0"/>
            </a:endParaRPr>
          </a:p>
          <a:p>
            <a:pPr>
              <a:spcAft>
                <a:spcPts val="0"/>
              </a:spcAft>
            </a:pPr>
            <a:r>
              <a:rPr lang="fr-FR" dirty="0">
                <a:solidFill>
                  <a:srgbClr val="000000"/>
                </a:solidFill>
                <a:latin typeface="Calibri" charset="0"/>
                <a:ea typeface="Times New Roman" charset="0"/>
                <a:cs typeface="Arial" charset="0"/>
              </a:rPr>
              <a:t> </a:t>
            </a:r>
            <a:endParaRPr lang="fr-FR" sz="2000" dirty="0">
              <a:latin typeface="Times New Roman" charset="0"/>
              <a:ea typeface="Times New Roman" charset="0"/>
            </a:endParaRPr>
          </a:p>
          <a:p>
            <a:pPr>
              <a:spcAft>
                <a:spcPts val="0"/>
              </a:spcAft>
            </a:pPr>
            <a:r>
              <a:rPr lang="fr-FR" sz="2000" dirty="0">
                <a:solidFill>
                  <a:srgbClr val="000000"/>
                </a:solidFill>
                <a:latin typeface="Calibri" charset="0"/>
                <a:ea typeface="Times New Roman" charset="0"/>
                <a:cs typeface="Arial" charset="0"/>
              </a:rPr>
              <a:t>Les arts plastiques et l'éducation musicale y contribuent tout particulièrement. Ils apprennent </a:t>
            </a:r>
            <a:r>
              <a:rPr lang="fr-FR" sz="2000" b="1" u="sng" dirty="0">
                <a:solidFill>
                  <a:srgbClr val="000000"/>
                </a:solidFill>
                <a:latin typeface="Calibri" charset="0"/>
                <a:ea typeface="Times New Roman" charset="0"/>
                <a:cs typeface="Arial" charset="0"/>
              </a:rPr>
              <a:t>à manipuler les composantes </a:t>
            </a:r>
            <a:r>
              <a:rPr lang="fr-FR" sz="2000" b="1" dirty="0">
                <a:solidFill>
                  <a:srgbClr val="000000"/>
                </a:solidFill>
                <a:latin typeface="Calibri" charset="0"/>
                <a:ea typeface="Times New Roman" charset="0"/>
                <a:cs typeface="Arial" charset="0"/>
              </a:rPr>
              <a:t>des langages plastiques dans une visée artistique</a:t>
            </a:r>
            <a:r>
              <a:rPr lang="fr-FR" sz="2000" dirty="0">
                <a:solidFill>
                  <a:srgbClr val="000000"/>
                </a:solidFill>
                <a:latin typeface="Calibri" charset="0"/>
                <a:ea typeface="Times New Roman" charset="0"/>
                <a:cs typeface="Arial" charset="0"/>
              </a:rPr>
              <a:t> ; à maitriser sa voix parlée et chantée, à moduler son expression, à interpréter un répertoire, à tenir sa partie dans un collectif ; à expliciter sa perception, ses sensations et sa </a:t>
            </a:r>
            <a:r>
              <a:rPr lang="fr-FR" sz="2000" b="1" dirty="0">
                <a:solidFill>
                  <a:srgbClr val="000000"/>
                </a:solidFill>
                <a:latin typeface="Calibri" charset="0"/>
                <a:ea typeface="Times New Roman" charset="0"/>
                <a:cs typeface="Arial" charset="0"/>
              </a:rPr>
              <a:t>compréhension des processus artistiques</a:t>
            </a:r>
            <a:r>
              <a:rPr lang="fr-FR" sz="2000" dirty="0">
                <a:solidFill>
                  <a:srgbClr val="000000"/>
                </a:solidFill>
                <a:latin typeface="Calibri" charset="0"/>
                <a:ea typeface="Times New Roman" charset="0"/>
                <a:cs typeface="Arial" charset="0"/>
              </a:rPr>
              <a:t> et à participer au </a:t>
            </a:r>
            <a:r>
              <a:rPr lang="fr-FR" sz="2000" b="1" dirty="0">
                <a:solidFill>
                  <a:srgbClr val="000000"/>
                </a:solidFill>
                <a:latin typeface="Calibri" charset="0"/>
                <a:ea typeface="Times New Roman" charset="0"/>
                <a:cs typeface="Arial" charset="0"/>
              </a:rPr>
              <a:t>débat lié à la réception</a:t>
            </a:r>
            <a:r>
              <a:rPr lang="fr-FR" sz="2000" dirty="0">
                <a:solidFill>
                  <a:srgbClr val="000000"/>
                </a:solidFill>
                <a:latin typeface="Calibri" charset="0"/>
                <a:ea typeface="Times New Roman" charset="0"/>
                <a:cs typeface="Arial" charset="0"/>
              </a:rPr>
              <a:t> des œuvres.</a:t>
            </a:r>
            <a:endParaRPr lang="fr-FR" sz="2000" dirty="0">
              <a:latin typeface="Times New Roman" charset="0"/>
              <a:ea typeface="Times New Roman" charset="0"/>
            </a:endParaRPr>
          </a:p>
          <a:p>
            <a:pPr>
              <a:spcAft>
                <a:spcPts val="0"/>
              </a:spcAft>
            </a:pPr>
            <a:r>
              <a:rPr lang="fr-FR" dirty="0">
                <a:solidFill>
                  <a:srgbClr val="000000"/>
                </a:solidFill>
                <a:latin typeface="Calibri" charset="0"/>
                <a:ea typeface="Times New Roman" charset="0"/>
                <a:cs typeface="Arial" charset="0"/>
              </a:rPr>
              <a:t> </a:t>
            </a:r>
            <a:endParaRPr lang="fr-FR" sz="2000" dirty="0">
              <a:latin typeface="Times New Roman" charset="0"/>
              <a:ea typeface="Times New Roman" charset="0"/>
            </a:endParaRPr>
          </a:p>
          <a:p>
            <a:pPr>
              <a:spcAft>
                <a:spcPts val="0"/>
              </a:spcAft>
            </a:pPr>
            <a:r>
              <a:rPr lang="fr-FR" dirty="0">
                <a:solidFill>
                  <a:srgbClr val="000000"/>
                </a:solidFill>
                <a:latin typeface="Calibri" charset="0"/>
                <a:ea typeface="Times New Roman" charset="0"/>
                <a:cs typeface="Arial" charset="0"/>
              </a:rPr>
              <a:t> </a:t>
            </a:r>
            <a:endParaRPr lang="fr-FR" sz="2000" dirty="0">
              <a:latin typeface="Times New Roman" charset="0"/>
              <a:ea typeface="Times New Roman" charset="0"/>
            </a:endParaRPr>
          </a:p>
        </p:txBody>
      </p:sp>
    </p:spTree>
    <p:extLst>
      <p:ext uri="{BB962C8B-B14F-4D97-AF65-F5344CB8AC3E}">
        <p14:creationId xmlns:p14="http://schemas.microsoft.com/office/powerpoint/2010/main" val="1358239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Socle commun</a:t>
            </a:r>
            <a:endParaRPr lang="fr-FR" dirty="0"/>
          </a:p>
        </p:txBody>
      </p:sp>
      <p:sp>
        <p:nvSpPr>
          <p:cNvPr id="3" name="Espace réservé du numéro de diapositive 2"/>
          <p:cNvSpPr>
            <a:spLocks noGrp="1"/>
          </p:cNvSpPr>
          <p:nvPr>
            <p:ph type="sldNum" sz="quarter" idx="12"/>
          </p:nvPr>
        </p:nvSpPr>
        <p:spPr/>
        <p:txBody>
          <a:bodyPr/>
          <a:lstStyle/>
          <a:p>
            <a:fld id="{7326D4D2-D41C-4137-B7ED-F58F198C83FD}" type="slidenum">
              <a:rPr lang="en-US" smtClean="0"/>
              <a:pPr/>
              <a:t>7</a:t>
            </a:fld>
            <a:endParaRPr lang="en-US" dirty="0"/>
          </a:p>
        </p:txBody>
      </p:sp>
      <p:sp>
        <p:nvSpPr>
          <p:cNvPr id="6" name="Rectangle 5"/>
          <p:cNvSpPr/>
          <p:nvPr/>
        </p:nvSpPr>
        <p:spPr>
          <a:xfrm>
            <a:off x="0" y="-2"/>
            <a:ext cx="9144000" cy="16288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301752" y="332656"/>
            <a:ext cx="8662736" cy="6719788"/>
          </a:xfrm>
          <a:prstGeom prst="rect">
            <a:avLst/>
          </a:prstGeom>
        </p:spPr>
        <p:txBody>
          <a:bodyPr wrap="square">
            <a:spAutoFit/>
          </a:bodyPr>
          <a:lstStyle/>
          <a:p>
            <a:pPr>
              <a:lnSpc>
                <a:spcPts val="1630"/>
              </a:lnSpc>
            </a:pPr>
            <a:r>
              <a:rPr lang="fr-FR" sz="2400" b="1" dirty="0">
                <a:solidFill>
                  <a:srgbClr val="002060"/>
                </a:solidFill>
                <a:latin typeface="Calibri" charset="0"/>
                <a:ea typeface="Times New Roman" charset="0"/>
                <a:cs typeface="Arial" charset="0"/>
              </a:rPr>
              <a:t>cycle 4 </a:t>
            </a:r>
            <a:endParaRPr lang="fr-FR" sz="2400" b="1" dirty="0">
              <a:solidFill>
                <a:srgbClr val="002060"/>
              </a:solidFill>
              <a:latin typeface="Calibri" charset="0"/>
              <a:ea typeface="Calibri" charset="0"/>
              <a:cs typeface="Times New Roman" charset="0"/>
            </a:endParaRPr>
          </a:p>
          <a:p>
            <a:pPr>
              <a:lnSpc>
                <a:spcPts val="1630"/>
              </a:lnSpc>
            </a:pPr>
            <a:r>
              <a:rPr lang="fr-FR" dirty="0">
                <a:solidFill>
                  <a:srgbClr val="002060"/>
                </a:solidFill>
                <a:latin typeface="Calibri" charset="0"/>
                <a:ea typeface="Times New Roman" charset="0"/>
                <a:cs typeface="Arial" charset="0"/>
              </a:rPr>
              <a:t> </a:t>
            </a:r>
            <a:endParaRPr lang="fr-FR" dirty="0">
              <a:solidFill>
                <a:srgbClr val="002060"/>
              </a:solidFill>
              <a:latin typeface="Calibri" charset="0"/>
              <a:ea typeface="Calibri" charset="0"/>
              <a:cs typeface="Times New Roman" charset="0"/>
            </a:endParaRPr>
          </a:p>
          <a:p>
            <a:pPr>
              <a:spcAft>
                <a:spcPts val="0"/>
              </a:spcAft>
            </a:pPr>
            <a:r>
              <a:rPr lang="fr-FR" sz="2400" b="1" dirty="0">
                <a:solidFill>
                  <a:srgbClr val="002060"/>
                </a:solidFill>
                <a:latin typeface="Calibri" charset="0"/>
                <a:ea typeface="Times New Roman" charset="0"/>
                <a:cs typeface="Arial" charset="0"/>
              </a:rPr>
              <a:t>Comprendre, s'exprimer en utilisant les langages des arts et du corps</a:t>
            </a:r>
            <a:endParaRPr lang="fr-FR" sz="2400" dirty="0">
              <a:solidFill>
                <a:srgbClr val="002060"/>
              </a:solidFill>
              <a:latin typeface="Times New Roman" charset="0"/>
              <a:ea typeface="Times New Roman" charset="0"/>
            </a:endParaRPr>
          </a:p>
          <a:p>
            <a:pPr>
              <a:spcAft>
                <a:spcPts val="0"/>
              </a:spcAft>
            </a:pPr>
            <a:r>
              <a:rPr lang="fr-FR" sz="800" dirty="0">
                <a:solidFill>
                  <a:srgbClr val="000000"/>
                </a:solidFill>
                <a:latin typeface="Calibri" charset="0"/>
                <a:ea typeface="Times New Roman" charset="0"/>
                <a:cs typeface="Arial" charset="0"/>
              </a:rPr>
              <a:t> </a:t>
            </a:r>
            <a:endParaRPr lang="fr-FR" sz="800" dirty="0">
              <a:latin typeface="Times New Roman" charset="0"/>
              <a:ea typeface="Times New Roman" charset="0"/>
            </a:endParaRPr>
          </a:p>
          <a:p>
            <a:r>
              <a:rPr lang="fr-FR" sz="2000" dirty="0">
                <a:solidFill>
                  <a:srgbClr val="000000"/>
                </a:solidFill>
                <a:latin typeface="Calibri" charset="0"/>
                <a:ea typeface="Calibri" charset="0"/>
                <a:cs typeface="Arial" charset="0"/>
              </a:rPr>
              <a:t>Cette formation requiert </a:t>
            </a:r>
            <a:r>
              <a:rPr lang="fr-FR" sz="2000" b="1" dirty="0">
                <a:solidFill>
                  <a:srgbClr val="C00000"/>
                </a:solidFill>
                <a:latin typeface="Calibri" charset="0"/>
                <a:ea typeface="Calibri" charset="0"/>
                <a:cs typeface="Arial" charset="0"/>
              </a:rPr>
              <a:t>une culture générale </a:t>
            </a:r>
            <a:r>
              <a:rPr lang="fr-FR" sz="2000" dirty="0">
                <a:solidFill>
                  <a:srgbClr val="000000"/>
                </a:solidFill>
                <a:latin typeface="Calibri" charset="0"/>
                <a:ea typeface="Calibri" charset="0"/>
                <a:cs typeface="Arial" charset="0"/>
              </a:rPr>
              <a:t>qui fournit les </a:t>
            </a:r>
            <a:r>
              <a:rPr lang="fr-FR" sz="2000" b="1" dirty="0">
                <a:solidFill>
                  <a:srgbClr val="002060"/>
                </a:solidFill>
                <a:latin typeface="Calibri" charset="0"/>
                <a:ea typeface="Calibri" charset="0"/>
                <a:cs typeface="Arial" charset="0"/>
              </a:rPr>
              <a:t>connaissances</a:t>
            </a:r>
            <a:r>
              <a:rPr lang="fr-FR" sz="2000" dirty="0">
                <a:solidFill>
                  <a:srgbClr val="000000"/>
                </a:solidFill>
                <a:latin typeface="Calibri" charset="0"/>
                <a:ea typeface="Calibri" charset="0"/>
                <a:cs typeface="Arial" charset="0"/>
              </a:rPr>
              <a:t> éclairant les choix et l'engagement éthique des personnes. Elle développe le </a:t>
            </a:r>
            <a:r>
              <a:rPr lang="fr-FR" sz="2000" b="1" dirty="0">
                <a:solidFill>
                  <a:srgbClr val="002060"/>
                </a:solidFill>
                <a:latin typeface="Calibri" charset="0"/>
                <a:ea typeface="Calibri" charset="0"/>
                <a:cs typeface="Arial" charset="0"/>
              </a:rPr>
              <a:t>sens critique</a:t>
            </a:r>
            <a:r>
              <a:rPr lang="fr-FR" sz="2000" dirty="0">
                <a:solidFill>
                  <a:srgbClr val="000000"/>
                </a:solidFill>
                <a:latin typeface="Calibri" charset="0"/>
                <a:ea typeface="Calibri" charset="0"/>
                <a:cs typeface="Arial" charset="0"/>
              </a:rPr>
              <a:t>, </a:t>
            </a:r>
            <a:r>
              <a:rPr lang="fr-FR" sz="2000" b="1" dirty="0">
                <a:solidFill>
                  <a:srgbClr val="002060"/>
                </a:solidFill>
                <a:latin typeface="Calibri" charset="0"/>
                <a:ea typeface="Calibri" charset="0"/>
                <a:cs typeface="Arial" charset="0"/>
              </a:rPr>
              <a:t>l'ouverture aux autres</a:t>
            </a:r>
            <a:r>
              <a:rPr lang="fr-FR" sz="2000" dirty="0">
                <a:solidFill>
                  <a:srgbClr val="000000"/>
                </a:solidFill>
                <a:latin typeface="Calibri" charset="0"/>
                <a:ea typeface="Calibri" charset="0"/>
                <a:cs typeface="Arial" charset="0"/>
              </a:rPr>
              <a:t>, </a:t>
            </a:r>
            <a:r>
              <a:rPr lang="fr-FR" sz="2000" b="1" dirty="0">
                <a:solidFill>
                  <a:srgbClr val="002060"/>
                </a:solidFill>
                <a:latin typeface="Calibri" charset="0"/>
                <a:ea typeface="Calibri" charset="0"/>
                <a:cs typeface="Arial" charset="0"/>
              </a:rPr>
              <a:t>le sens des responsabilités </a:t>
            </a:r>
            <a:r>
              <a:rPr lang="fr-FR" sz="2000" dirty="0">
                <a:solidFill>
                  <a:srgbClr val="000000"/>
                </a:solidFill>
                <a:latin typeface="Calibri" charset="0"/>
                <a:ea typeface="Calibri" charset="0"/>
                <a:cs typeface="Arial" charset="0"/>
              </a:rPr>
              <a:t>individuelles et collectives en mettant en jeu par le </a:t>
            </a:r>
            <a:r>
              <a:rPr lang="fr-FR" sz="2000" b="1" dirty="0">
                <a:solidFill>
                  <a:srgbClr val="C00000"/>
                </a:solidFill>
                <a:latin typeface="Calibri" charset="0"/>
                <a:ea typeface="Calibri" charset="0"/>
                <a:cs typeface="Arial" charset="0"/>
              </a:rPr>
              <a:t>débat</a:t>
            </a:r>
            <a:r>
              <a:rPr lang="fr-FR" sz="2000" dirty="0">
                <a:solidFill>
                  <a:srgbClr val="000000"/>
                </a:solidFill>
                <a:latin typeface="Calibri" charset="0"/>
                <a:ea typeface="Calibri" charset="0"/>
                <a:cs typeface="Arial" charset="0"/>
              </a:rPr>
              <a:t>, par l'engagement et l'action les valeurs fondamentales inscrites dans la République et les diverses déclarations des droits. </a:t>
            </a:r>
            <a:endParaRPr lang="fr-FR" sz="2000" dirty="0" smtClean="0">
              <a:solidFill>
                <a:srgbClr val="000000"/>
              </a:solidFill>
              <a:latin typeface="Calibri" charset="0"/>
              <a:ea typeface="Calibri" charset="0"/>
              <a:cs typeface="Arial" charset="0"/>
            </a:endParaRPr>
          </a:p>
          <a:p>
            <a:endParaRPr lang="fr-FR" sz="2000" dirty="0">
              <a:solidFill>
                <a:srgbClr val="000000"/>
              </a:solidFill>
              <a:latin typeface="Calibri" charset="0"/>
              <a:ea typeface="Calibri" charset="0"/>
              <a:cs typeface="Arial" charset="0"/>
            </a:endParaRPr>
          </a:p>
          <a:p>
            <a:r>
              <a:rPr lang="fr-FR" sz="2000" dirty="0" smtClean="0">
                <a:solidFill>
                  <a:srgbClr val="000000"/>
                </a:solidFill>
                <a:latin typeface="Calibri" charset="0"/>
                <a:ea typeface="Calibri" charset="0"/>
                <a:cs typeface="Arial" charset="0"/>
              </a:rPr>
              <a:t>Elle </a:t>
            </a:r>
            <a:r>
              <a:rPr lang="fr-FR" sz="2000" dirty="0">
                <a:solidFill>
                  <a:srgbClr val="000000"/>
                </a:solidFill>
                <a:latin typeface="Calibri" charset="0"/>
                <a:ea typeface="Calibri" charset="0"/>
                <a:cs typeface="Arial" charset="0"/>
              </a:rPr>
              <a:t>engage donc tous les autres domaines du socle : la capacité à exprimer ses </a:t>
            </a:r>
            <a:r>
              <a:rPr lang="fr-FR" sz="2000" b="1" dirty="0">
                <a:solidFill>
                  <a:srgbClr val="002060"/>
                </a:solidFill>
                <a:latin typeface="Calibri" charset="0"/>
                <a:ea typeface="Calibri" charset="0"/>
                <a:cs typeface="Arial" charset="0"/>
              </a:rPr>
              <a:t>émotions</a:t>
            </a:r>
            <a:r>
              <a:rPr lang="fr-FR" sz="2000" dirty="0">
                <a:solidFill>
                  <a:srgbClr val="000000"/>
                </a:solidFill>
                <a:latin typeface="Calibri" charset="0"/>
                <a:ea typeface="Calibri" charset="0"/>
                <a:cs typeface="Arial" charset="0"/>
              </a:rPr>
              <a:t> et sa </a:t>
            </a:r>
            <a:r>
              <a:rPr lang="fr-FR" sz="2000" b="1" dirty="0">
                <a:solidFill>
                  <a:srgbClr val="002060"/>
                </a:solidFill>
                <a:latin typeface="Calibri" charset="0"/>
                <a:ea typeface="Calibri" charset="0"/>
                <a:cs typeface="Arial" charset="0"/>
              </a:rPr>
              <a:t>pensée</a:t>
            </a:r>
            <a:r>
              <a:rPr lang="fr-FR" sz="2000" dirty="0">
                <a:solidFill>
                  <a:srgbClr val="000000"/>
                </a:solidFill>
                <a:latin typeface="Calibri" charset="0"/>
                <a:ea typeface="Calibri" charset="0"/>
                <a:cs typeface="Arial" charset="0"/>
              </a:rPr>
              <a:t>, à justifier ses choix, à s'insérer dans des controverses en respectant les autres ; la capacité à vivre et travailler dans un collectif et dans la société en </a:t>
            </a:r>
            <a:r>
              <a:rPr lang="fr-FR" sz="2000" dirty="0" smtClean="0">
                <a:solidFill>
                  <a:srgbClr val="000000"/>
                </a:solidFill>
                <a:latin typeface="Calibri" charset="0"/>
                <a:ea typeface="Calibri" charset="0"/>
                <a:cs typeface="Arial" charset="0"/>
              </a:rPr>
              <a:t>général.</a:t>
            </a:r>
          </a:p>
          <a:p>
            <a:endParaRPr lang="fr-FR" sz="800" dirty="0">
              <a:latin typeface="Calibri" charset="0"/>
              <a:ea typeface="Calibri" charset="0"/>
              <a:cs typeface="Times New Roman" charset="0"/>
            </a:endParaRPr>
          </a:p>
          <a:p>
            <a:r>
              <a:rPr lang="fr-FR" sz="2000" dirty="0">
                <a:solidFill>
                  <a:srgbClr val="000000"/>
                </a:solidFill>
                <a:latin typeface="Calibri" charset="0"/>
                <a:ea typeface="Calibri" charset="0"/>
                <a:cs typeface="Arial" charset="0"/>
              </a:rPr>
              <a:t>Les disciplines artistiques </a:t>
            </a:r>
            <a:r>
              <a:rPr lang="fr-FR" sz="2000" b="1" dirty="0">
                <a:solidFill>
                  <a:srgbClr val="000000"/>
                </a:solidFill>
                <a:latin typeface="Calibri" charset="0"/>
                <a:ea typeface="Calibri" charset="0"/>
                <a:cs typeface="Arial" charset="0"/>
              </a:rPr>
              <a:t>développent par excellence la </a:t>
            </a:r>
            <a:r>
              <a:rPr lang="fr-FR" sz="2000" b="1" dirty="0">
                <a:solidFill>
                  <a:srgbClr val="C00000"/>
                </a:solidFill>
                <a:latin typeface="Calibri" charset="0"/>
                <a:ea typeface="Calibri" charset="0"/>
                <a:cs typeface="Arial" charset="0"/>
              </a:rPr>
              <a:t>sensibilité</a:t>
            </a:r>
            <a:r>
              <a:rPr lang="fr-FR" sz="2000" dirty="0">
                <a:solidFill>
                  <a:srgbClr val="000000"/>
                </a:solidFill>
                <a:latin typeface="Calibri" charset="0"/>
                <a:ea typeface="Calibri" charset="0"/>
                <a:cs typeface="Arial" charset="0"/>
              </a:rPr>
              <a:t>, mais elles habituent aussi à </a:t>
            </a:r>
            <a:r>
              <a:rPr lang="fr-FR" sz="2000" b="1" dirty="0">
                <a:solidFill>
                  <a:srgbClr val="000000"/>
                </a:solidFill>
                <a:latin typeface="Calibri" charset="0"/>
                <a:ea typeface="Calibri" charset="0"/>
                <a:cs typeface="Arial" charset="0"/>
              </a:rPr>
              <a:t>respecter</a:t>
            </a:r>
            <a:r>
              <a:rPr lang="fr-FR" sz="2000" dirty="0">
                <a:solidFill>
                  <a:srgbClr val="000000"/>
                </a:solidFill>
                <a:latin typeface="Calibri" charset="0"/>
                <a:ea typeface="Calibri" charset="0"/>
                <a:cs typeface="Arial" charset="0"/>
              </a:rPr>
              <a:t> le gout des autres, à se situer </a:t>
            </a:r>
            <a:r>
              <a:rPr lang="fr-FR" sz="2000" b="1" dirty="0">
                <a:solidFill>
                  <a:srgbClr val="000000"/>
                </a:solidFill>
                <a:latin typeface="Calibri" charset="0"/>
                <a:ea typeface="Calibri" charset="0"/>
                <a:cs typeface="Arial" charset="0"/>
              </a:rPr>
              <a:t>au-delà des modes </a:t>
            </a:r>
            <a:r>
              <a:rPr lang="fr-FR" sz="2000" dirty="0">
                <a:solidFill>
                  <a:srgbClr val="000000"/>
                </a:solidFill>
                <a:latin typeface="Calibri" charset="0"/>
                <a:ea typeface="Calibri" charset="0"/>
                <a:cs typeface="Arial" charset="0"/>
              </a:rPr>
              <a:t>et des </a:t>
            </a:r>
            <a:r>
              <a:rPr lang="fr-FR" sz="2000" b="1" i="1" dirty="0">
                <a:solidFill>
                  <a:srgbClr val="000000"/>
                </a:solidFill>
                <a:latin typeface="Calibri" charset="0"/>
                <a:ea typeface="Calibri" charset="0"/>
                <a:cs typeface="Arial" charset="0"/>
              </a:rPr>
              <a:t>a priori</a:t>
            </a:r>
            <a:r>
              <a:rPr lang="fr-FR" sz="2000" dirty="0" smtClean="0">
                <a:solidFill>
                  <a:srgbClr val="000000"/>
                </a:solidFill>
                <a:latin typeface="Calibri" charset="0"/>
                <a:ea typeface="Calibri" charset="0"/>
                <a:cs typeface="Arial" charset="0"/>
              </a:rPr>
              <a:t>.</a:t>
            </a:r>
          </a:p>
          <a:p>
            <a:pPr algn="ctr">
              <a:spcAft>
                <a:spcPts val="0"/>
              </a:spcAft>
            </a:pPr>
            <a:endParaRPr lang="fr-FR" sz="2000" b="1" dirty="0" smtClean="0">
              <a:solidFill>
                <a:srgbClr val="000000"/>
              </a:solidFill>
              <a:latin typeface="Calibri" charset="0"/>
              <a:ea typeface="Times New Roman" charset="0"/>
              <a:cs typeface="Arial" charset="0"/>
            </a:endParaRPr>
          </a:p>
          <a:p>
            <a:pPr algn="ctr">
              <a:spcAft>
                <a:spcPts val="0"/>
              </a:spcAft>
            </a:pPr>
            <a:r>
              <a:rPr lang="fr-FR" sz="2000" b="1" dirty="0" smtClean="0">
                <a:solidFill>
                  <a:srgbClr val="000000"/>
                </a:solidFill>
                <a:latin typeface="Calibri" charset="0"/>
                <a:ea typeface="Times New Roman" charset="0"/>
                <a:cs typeface="Arial" charset="0"/>
              </a:rPr>
              <a:t>Domaine </a:t>
            </a:r>
            <a:r>
              <a:rPr lang="fr-FR" sz="2000" b="1" dirty="0">
                <a:solidFill>
                  <a:srgbClr val="000000"/>
                </a:solidFill>
                <a:latin typeface="Calibri" charset="0"/>
                <a:ea typeface="Times New Roman" charset="0"/>
                <a:cs typeface="Arial" charset="0"/>
              </a:rPr>
              <a:t>3</a:t>
            </a:r>
            <a:endParaRPr lang="fr-FR" sz="2400" dirty="0">
              <a:latin typeface="Times New Roman" charset="0"/>
              <a:ea typeface="Times New Roman" charset="0"/>
            </a:endParaRPr>
          </a:p>
          <a:p>
            <a:pPr algn="ctr">
              <a:spcAft>
                <a:spcPts val="0"/>
              </a:spcAft>
            </a:pPr>
            <a:r>
              <a:rPr lang="fr-FR" sz="2000" b="1" i="1" dirty="0">
                <a:solidFill>
                  <a:srgbClr val="002060"/>
                </a:solidFill>
                <a:latin typeface="Calibri" charset="0"/>
                <a:ea typeface="Times New Roman" charset="0"/>
                <a:cs typeface="Arial" charset="0"/>
              </a:rPr>
              <a:t>La formation de la personne et du citoyen</a:t>
            </a:r>
            <a:endParaRPr lang="fr-FR" sz="2400" dirty="0">
              <a:solidFill>
                <a:srgbClr val="002060"/>
              </a:solidFill>
              <a:latin typeface="Times New Roman" charset="0"/>
              <a:ea typeface="Times New Roman" charset="0"/>
            </a:endParaRPr>
          </a:p>
          <a:p>
            <a:endParaRPr lang="fr-FR" sz="2000" dirty="0">
              <a:effectLst/>
              <a:latin typeface="Calibri" charset="0"/>
              <a:ea typeface="Calibri" charset="0"/>
              <a:cs typeface="Times New Roman" charset="0"/>
            </a:endParaRPr>
          </a:p>
        </p:txBody>
      </p:sp>
    </p:spTree>
    <p:extLst>
      <p:ext uri="{BB962C8B-B14F-4D97-AF65-F5344CB8AC3E}">
        <p14:creationId xmlns:p14="http://schemas.microsoft.com/office/powerpoint/2010/main" val="730387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L’art comme expérience </a:t>
            </a: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5F5392D5-6190-49CA-AA73-FD43B79D5EE4}" type="slidenum">
              <a:rPr lang="en-US" smtClean="0"/>
              <a:pPr/>
              <a:t>8</a:t>
            </a:fld>
            <a:endParaRPr lang="en-US"/>
          </a:p>
        </p:txBody>
      </p:sp>
      <p:sp>
        <p:nvSpPr>
          <p:cNvPr id="3" name="Espace réservé du contenu 2"/>
          <p:cNvSpPr>
            <a:spLocks noGrp="1"/>
          </p:cNvSpPr>
          <p:nvPr>
            <p:ph sz="quarter" idx="1"/>
          </p:nvPr>
        </p:nvSpPr>
        <p:spPr/>
        <p:txBody>
          <a:bodyPr>
            <a:normAutofit lnSpcReduction="10000"/>
          </a:bodyPr>
          <a:lstStyle/>
          <a:p>
            <a:r>
              <a:rPr lang="fr-FR" sz="2400" b="1" dirty="0" smtClean="0">
                <a:solidFill>
                  <a:schemeClr val="tx2"/>
                </a:solidFill>
              </a:rPr>
              <a:t>John Dewey </a:t>
            </a:r>
            <a:r>
              <a:rPr lang="fr-FR" dirty="0" smtClean="0"/>
              <a:t>(1934, 2005). </a:t>
            </a:r>
            <a:r>
              <a:rPr lang="fr-FR" i="1" dirty="0" smtClean="0"/>
              <a:t>L’art comme expérience</a:t>
            </a:r>
            <a:r>
              <a:rPr lang="fr-FR" dirty="0" smtClean="0"/>
              <a:t>.</a:t>
            </a:r>
          </a:p>
          <a:p>
            <a:pPr>
              <a:buNone/>
            </a:pPr>
            <a:r>
              <a:rPr lang="fr-FR" sz="1600" dirty="0" smtClean="0"/>
              <a:t>      Paris : Folio Essai.</a:t>
            </a:r>
          </a:p>
          <a:p>
            <a:pPr>
              <a:buNone/>
            </a:pPr>
            <a:endParaRPr lang="fr-FR" sz="1600" dirty="0" smtClean="0"/>
          </a:p>
          <a:p>
            <a:pPr>
              <a:buNone/>
            </a:pPr>
            <a:r>
              <a:rPr lang="fr-FR" sz="2000" dirty="0" smtClean="0"/>
              <a:t>Les modalités de </a:t>
            </a:r>
            <a:r>
              <a:rPr lang="fr-FR" sz="2000" b="1" dirty="0" smtClean="0"/>
              <a:t>survie</a:t>
            </a:r>
            <a:r>
              <a:rPr lang="fr-FR" sz="2000" dirty="0" smtClean="0"/>
              <a:t> et </a:t>
            </a:r>
            <a:r>
              <a:rPr lang="fr-FR" sz="2000" b="1" dirty="0" smtClean="0"/>
              <a:t>d’émancipation</a:t>
            </a:r>
            <a:r>
              <a:rPr lang="fr-FR" sz="2000" dirty="0" smtClean="0"/>
              <a:t> d’une société reposent sur la nécessité « </a:t>
            </a:r>
            <a:r>
              <a:rPr lang="fr-FR" sz="2000" i="1" dirty="0" smtClean="0"/>
              <a:t>de rétablir une continuité entre l’expérience esthétique et les processus normaux de l’existence</a:t>
            </a:r>
            <a:r>
              <a:rPr lang="fr-FR" sz="2000" dirty="0" smtClean="0"/>
              <a:t> » (p39).</a:t>
            </a:r>
          </a:p>
          <a:p>
            <a:endParaRPr lang="fr-FR" sz="2000" dirty="0" smtClean="0"/>
          </a:p>
          <a:p>
            <a:pPr>
              <a:buNone/>
            </a:pPr>
            <a:r>
              <a:rPr lang="fr-FR" sz="2000" b="1" dirty="0" smtClean="0">
                <a:solidFill>
                  <a:srgbClr val="002060"/>
                </a:solidFill>
              </a:rPr>
              <a:t>Expérience ordinaire </a:t>
            </a:r>
            <a:r>
              <a:rPr lang="fr-FR" sz="2000" dirty="0" smtClean="0">
                <a:solidFill>
                  <a:srgbClr val="002060"/>
                </a:solidFill>
              </a:rPr>
              <a:t>et </a:t>
            </a:r>
            <a:r>
              <a:rPr lang="fr-FR" sz="2000" b="1" dirty="0" smtClean="0">
                <a:solidFill>
                  <a:srgbClr val="002060"/>
                </a:solidFill>
              </a:rPr>
              <a:t>expérience esthétique</a:t>
            </a:r>
          </a:p>
          <a:p>
            <a:pPr>
              <a:buNone/>
            </a:pPr>
            <a:endParaRPr lang="fr-FR" sz="2000" b="1" dirty="0" smtClean="0">
              <a:solidFill>
                <a:srgbClr val="C00000"/>
              </a:solidFill>
            </a:endParaRPr>
          </a:p>
          <a:p>
            <a:pPr>
              <a:buNone/>
            </a:pPr>
            <a:r>
              <a:rPr lang="fr-FR" sz="1200" dirty="0" smtClean="0"/>
              <a:t>John Dewey : </a:t>
            </a:r>
            <a:r>
              <a:rPr lang="fr-FR" sz="1200" b="1" dirty="0" smtClean="0"/>
              <a:t>il existe une continuité entre l'expérience ordinaire et les mondes de l'art.</a:t>
            </a:r>
            <a:r>
              <a:rPr lang="fr-FR" sz="1200" dirty="0" smtClean="0"/>
              <a:t> Il faut aller chercher  la compréhension de l’art et de son rôle dans la civilisation – et donc sa portée éducative – </a:t>
            </a:r>
            <a:r>
              <a:rPr lang="fr-FR" sz="1200" b="1" dirty="0" smtClean="0"/>
              <a:t>selon Dewey dans l’expérience ordinaire  </a:t>
            </a:r>
            <a:r>
              <a:rPr lang="fr-FR" sz="1200" dirty="0" smtClean="0"/>
              <a:t>: « Ce n’est pas avec des louanges à l’intention de l’art ou par un intérêt exclusif porté immédiatement aux grandes œuvres d’art reconnues comme telles que l’on favorisera la compréhension de l’art et de son rôle dans la civilisation. Cette compréhension ne peut être atteinte </a:t>
            </a:r>
            <a:r>
              <a:rPr lang="fr-FR" sz="1200" b="1" dirty="0" smtClean="0">
                <a:solidFill>
                  <a:srgbClr val="C00000"/>
                </a:solidFill>
              </a:rPr>
              <a:t>que par un détour</a:t>
            </a:r>
            <a:r>
              <a:rPr lang="fr-FR" sz="1200" dirty="0" smtClean="0"/>
              <a:t>, par un retour à l’expérience que l’on a du cours ordinaire ou banal des choses, pour découvrir la qualité esthétique que possède une telle expérience » (J. Dewey, 2005, p. 29).</a:t>
            </a:r>
          </a:p>
          <a:p>
            <a:pPr>
              <a:buNone/>
            </a:pPr>
            <a:r>
              <a:rPr lang="fr-FR" sz="1200" dirty="0" smtClean="0"/>
              <a:t>Voir Alain </a:t>
            </a:r>
            <a:r>
              <a:rPr lang="fr-FR" sz="1200" dirty="0" err="1" smtClean="0"/>
              <a:t>Kerlan</a:t>
            </a:r>
            <a:r>
              <a:rPr lang="fr-FR" sz="1200" dirty="0" smtClean="0"/>
              <a:t>  </a:t>
            </a:r>
            <a:endParaRPr lang="fr-FR" sz="1200" b="1" dirty="0" smtClean="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28600"/>
            <a:ext cx="8856984" cy="758952"/>
          </a:xfrm>
        </p:spPr>
        <p:txBody>
          <a:bodyPr>
            <a:normAutofit fontScale="90000"/>
          </a:bodyPr>
          <a:lstStyle/>
          <a:p>
            <a:r>
              <a:rPr lang="fr-FR" sz="4000" dirty="0" smtClean="0"/>
              <a:t>Pratique et réception, vivre une expérience</a:t>
            </a:r>
            <a:endParaRPr lang="fr-FR" sz="4000" dirty="0"/>
          </a:p>
        </p:txBody>
      </p:sp>
      <p:sp>
        <p:nvSpPr>
          <p:cNvPr id="4" name="Espace réservé du numéro de diapositive 3"/>
          <p:cNvSpPr>
            <a:spLocks noGrp="1"/>
          </p:cNvSpPr>
          <p:nvPr>
            <p:ph type="sldNum" sz="quarter" idx="12"/>
          </p:nvPr>
        </p:nvSpPr>
        <p:spPr/>
        <p:txBody>
          <a:bodyPr/>
          <a:lstStyle/>
          <a:p>
            <a:fld id="{5F5392D5-6190-49CA-AA73-FD43B79D5EE4}" type="slidenum">
              <a:rPr lang="en-US" smtClean="0"/>
              <a:pPr/>
              <a:t>9</a:t>
            </a:fld>
            <a:endParaRPr lang="en-US"/>
          </a:p>
        </p:txBody>
      </p:sp>
      <p:sp>
        <p:nvSpPr>
          <p:cNvPr id="3" name="Espace réservé du contenu 2"/>
          <p:cNvSpPr>
            <a:spLocks noGrp="1"/>
          </p:cNvSpPr>
          <p:nvPr>
            <p:ph sz="quarter" idx="1"/>
          </p:nvPr>
        </p:nvSpPr>
        <p:spPr/>
        <p:txBody>
          <a:bodyPr>
            <a:noAutofit/>
          </a:bodyPr>
          <a:lstStyle/>
          <a:p>
            <a:pPr>
              <a:buClr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altLang="fr-FR" sz="2000" dirty="0" smtClean="0">
              <a:solidFill>
                <a:srgbClr val="000000"/>
              </a:solidFill>
            </a:endParaRPr>
          </a:p>
          <a:p>
            <a:pPr>
              <a:buClr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smtClean="0">
                <a:solidFill>
                  <a:srgbClr val="000000"/>
                </a:solidFill>
              </a:rPr>
              <a:t>Étymologiquement : </a:t>
            </a:r>
            <a:r>
              <a:rPr lang="fr-FR" altLang="fr-FR" sz="2000" i="1" dirty="0" smtClean="0">
                <a:solidFill>
                  <a:srgbClr val="000000"/>
                </a:solidFill>
              </a:rPr>
              <a:t>une </a:t>
            </a:r>
            <a:r>
              <a:rPr lang="fr-FR" altLang="fr-FR" sz="2000" b="1" i="1" dirty="0" smtClean="0">
                <a:solidFill>
                  <a:srgbClr val="000000"/>
                </a:solidFill>
              </a:rPr>
              <a:t>connaissance</a:t>
            </a:r>
            <a:r>
              <a:rPr lang="fr-FR" altLang="fr-FR" sz="2000" i="1" dirty="0" smtClean="0">
                <a:solidFill>
                  <a:srgbClr val="000000"/>
                </a:solidFill>
              </a:rPr>
              <a:t> acquise par la </a:t>
            </a:r>
            <a:r>
              <a:rPr lang="fr-FR" altLang="fr-FR" sz="2000" b="1" i="1" dirty="0" smtClean="0">
                <a:solidFill>
                  <a:srgbClr val="000000"/>
                </a:solidFill>
              </a:rPr>
              <a:t>pratique</a:t>
            </a:r>
            <a:endParaRPr lang="fr-FR" altLang="fr-FR" sz="2000" i="1" dirty="0" smtClean="0">
              <a:solidFill>
                <a:srgbClr val="000000"/>
              </a:solidFill>
            </a:endParaRPr>
          </a:p>
          <a:p>
            <a:pP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smtClean="0">
                <a:solidFill>
                  <a:srgbClr val="000000"/>
                </a:solidFill>
              </a:rPr>
              <a:t>L’expérience n’est pas la pratique, mais le </a:t>
            </a:r>
            <a:r>
              <a:rPr lang="fr-FR" altLang="fr-FR" sz="2000" b="1" dirty="0" smtClean="0">
                <a:solidFill>
                  <a:schemeClr val="tx2"/>
                </a:solidFill>
              </a:rPr>
              <a:t>résultat</a:t>
            </a:r>
            <a:r>
              <a:rPr lang="fr-FR" altLang="fr-FR" sz="2000" dirty="0" smtClean="0">
                <a:solidFill>
                  <a:schemeClr val="tx2"/>
                </a:solidFill>
              </a:rPr>
              <a:t> </a:t>
            </a:r>
            <a:r>
              <a:rPr lang="fr-FR" altLang="fr-FR" sz="2000" dirty="0" smtClean="0">
                <a:solidFill>
                  <a:srgbClr val="000000"/>
                </a:solidFill>
              </a:rPr>
              <a:t>de la pratique en tant qu’acquisition par l’élève. Elle est :</a:t>
            </a:r>
          </a:p>
          <a:p>
            <a:pPr>
              <a:spcAft>
                <a:spcPts val="800"/>
              </a:spcAft>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b="1" dirty="0" smtClean="0">
                <a:solidFill>
                  <a:srgbClr val="000000"/>
                </a:solidFill>
              </a:rPr>
              <a:t>cognitive et affective</a:t>
            </a:r>
          </a:p>
          <a:p>
            <a:pPr>
              <a:spcAft>
                <a:spcPts val="800"/>
              </a:spcAft>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b="1" dirty="0" smtClean="0">
                <a:solidFill>
                  <a:srgbClr val="000000"/>
                </a:solidFill>
              </a:rPr>
              <a:t>active et passive </a:t>
            </a:r>
            <a:r>
              <a:rPr lang="fr-FR" altLang="fr-FR" sz="2000" dirty="0" smtClean="0">
                <a:solidFill>
                  <a:srgbClr val="000000"/>
                </a:solidFill>
              </a:rPr>
              <a:t>(</a:t>
            </a:r>
            <a:r>
              <a:rPr lang="fr-FR" altLang="fr-FR" sz="2000" b="1" dirty="0" smtClean="0">
                <a:solidFill>
                  <a:srgbClr val="002060"/>
                </a:solidFill>
              </a:rPr>
              <a:t>trace</a:t>
            </a:r>
            <a:r>
              <a:rPr lang="fr-FR" altLang="fr-FR" sz="2000" dirty="0" smtClean="0">
                <a:solidFill>
                  <a:srgbClr val="000000"/>
                </a:solidFill>
              </a:rPr>
              <a:t> laissée sur la personne)</a:t>
            </a:r>
          </a:p>
          <a:p>
            <a:pPr>
              <a:spcAft>
                <a:spcPts val="800"/>
              </a:spcAft>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smtClean="0">
                <a:solidFill>
                  <a:srgbClr val="000000"/>
                </a:solidFill>
              </a:rPr>
              <a:t>Un processus de </a:t>
            </a:r>
            <a:r>
              <a:rPr lang="fr-FR" altLang="fr-FR" sz="2000" b="1" dirty="0" smtClean="0">
                <a:solidFill>
                  <a:schemeClr val="tx2"/>
                </a:solidFill>
              </a:rPr>
              <a:t>mise en sens </a:t>
            </a:r>
            <a:r>
              <a:rPr lang="fr-FR" altLang="fr-FR" sz="2000" dirty="0" smtClean="0">
                <a:solidFill>
                  <a:srgbClr val="000000"/>
                </a:solidFill>
              </a:rPr>
              <a:t>de l’action</a:t>
            </a:r>
            <a:br>
              <a:rPr lang="fr-FR" altLang="fr-FR" sz="2000" dirty="0" smtClean="0">
                <a:solidFill>
                  <a:srgbClr val="000000"/>
                </a:solidFill>
              </a:rPr>
            </a:br>
            <a:r>
              <a:rPr lang="fr-FR" altLang="fr-FR" sz="2000" i="1" dirty="0" smtClean="0">
                <a:solidFill>
                  <a:srgbClr val="002060"/>
                </a:solidFill>
              </a:rPr>
              <a:t>donner du sens = mettre en relation une action et ses conséquences</a:t>
            </a:r>
          </a:p>
          <a:p>
            <a:pPr>
              <a:spcAft>
                <a:spcPts val="800"/>
              </a:spcAft>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b="1" dirty="0" smtClean="0">
                <a:solidFill>
                  <a:srgbClr val="000000"/>
                </a:solidFill>
              </a:rPr>
              <a:t>continue</a:t>
            </a:r>
            <a:r>
              <a:rPr lang="fr-FR" altLang="fr-FR" sz="2000" dirty="0" smtClean="0">
                <a:solidFill>
                  <a:srgbClr val="000000"/>
                </a:solidFill>
              </a:rPr>
              <a:t> (elle emprunte au passé et elle modifie l’avenir).</a:t>
            </a:r>
          </a:p>
          <a:p>
            <a:pPr>
              <a:spcAft>
                <a:spcPts val="800"/>
              </a:spcAft>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2000" dirty="0" smtClean="0">
                <a:solidFill>
                  <a:srgbClr val="000000"/>
                </a:solidFill>
              </a:rPr>
              <a:t>un </a:t>
            </a:r>
            <a:r>
              <a:rPr lang="fr-FR" altLang="fr-FR" sz="2000" b="1" dirty="0" smtClean="0">
                <a:solidFill>
                  <a:srgbClr val="000000"/>
                </a:solidFill>
              </a:rPr>
              <a:t>processus d’apprentissage </a:t>
            </a:r>
            <a:r>
              <a:rPr lang="fr-FR" altLang="fr-FR" sz="2000" dirty="0" smtClean="0">
                <a:solidFill>
                  <a:srgbClr val="000000"/>
                </a:solidFill>
              </a:rPr>
              <a:t>et de </a:t>
            </a:r>
            <a:r>
              <a:rPr lang="fr-FR" altLang="fr-FR" sz="2000" b="1" dirty="0" smtClean="0">
                <a:solidFill>
                  <a:srgbClr val="000000"/>
                </a:solidFill>
              </a:rPr>
              <a:t>développement de la personne</a:t>
            </a:r>
            <a:endParaRPr lang="fr-FR" sz="2000"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s>
</file>

<file path=ppt/theme/theme1.xml><?xml version="1.0" encoding="utf-8"?>
<a:theme xmlns:a="http://schemas.openxmlformats.org/drawingml/2006/main" name="Custom Design">
  <a:themeElements>
    <a:clrScheme name="Custom Design 13">
      <a:dk1>
        <a:srgbClr val="008000"/>
      </a:dk1>
      <a:lt1>
        <a:srgbClr val="FFFFFF"/>
      </a:lt1>
      <a:dk2>
        <a:srgbClr val="003600"/>
      </a:dk2>
      <a:lt2>
        <a:srgbClr val="FFFF00"/>
      </a:lt2>
      <a:accent1>
        <a:srgbClr val="99CC00"/>
      </a:accent1>
      <a:accent2>
        <a:srgbClr val="FFCC00"/>
      </a:accent2>
      <a:accent3>
        <a:srgbClr val="AAAEAA"/>
      </a:accent3>
      <a:accent4>
        <a:srgbClr val="DADADA"/>
      </a:accent4>
      <a:accent5>
        <a:srgbClr val="CAE2AA"/>
      </a:accent5>
      <a:accent6>
        <a:srgbClr val="E7B900"/>
      </a:accent6>
      <a:hlink>
        <a:srgbClr val="FF9933"/>
      </a:hlink>
      <a:folHlink>
        <a:srgbClr val="B2B2B2"/>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8000"/>
        </a:dk1>
        <a:lt1>
          <a:srgbClr val="FFFFFF"/>
        </a:lt1>
        <a:dk2>
          <a:srgbClr val="003600"/>
        </a:dk2>
        <a:lt2>
          <a:srgbClr val="FFFF00"/>
        </a:lt2>
        <a:accent1>
          <a:srgbClr val="99CC00"/>
        </a:accent1>
        <a:accent2>
          <a:srgbClr val="FFCC00"/>
        </a:accent2>
        <a:accent3>
          <a:srgbClr val="AAAEAA"/>
        </a:accent3>
        <a:accent4>
          <a:srgbClr val="DADADA"/>
        </a:accent4>
        <a:accent5>
          <a:srgbClr val="CAE2AA"/>
        </a:accent5>
        <a:accent6>
          <a:srgbClr val="E7B900"/>
        </a:accent6>
        <a:hlink>
          <a:srgbClr val="FF9933"/>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1580</TotalTime>
  <Words>698</Words>
  <Application>Microsoft Macintosh PowerPoint</Application>
  <PresentationFormat>Présentation à l'écran (4:3)</PresentationFormat>
  <Paragraphs>136</Paragraphs>
  <Slides>12</Slides>
  <Notes>1</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12</vt:i4>
      </vt:variant>
    </vt:vector>
  </HeadingPairs>
  <TitlesOfParts>
    <vt:vector size="20" baseType="lpstr">
      <vt:lpstr>Arial</vt:lpstr>
      <vt:lpstr>Calibri</vt:lpstr>
      <vt:lpstr>Georgia</vt:lpstr>
      <vt:lpstr>Times New Roman</vt:lpstr>
      <vt:lpstr>Wingdings</vt:lpstr>
      <vt:lpstr>Wingdings 2</vt:lpstr>
      <vt:lpstr>Custom Design</vt:lpstr>
      <vt:lpstr>Civil</vt:lpstr>
      <vt:lpstr>Les Arts plastiques  spécificités éducatives  Rénovation de la forme scolaire ? (Alain Kerlan)</vt:lpstr>
      <vt:lpstr>Historique </vt:lpstr>
      <vt:lpstr>Dominique Château professeur d’esthétique à Paris 1 </vt:lpstr>
      <vt:lpstr>Dominique Château, </vt:lpstr>
      <vt:lpstr>Socle commun</vt:lpstr>
      <vt:lpstr>Socle commun</vt:lpstr>
      <vt:lpstr>Socle commun</vt:lpstr>
      <vt:lpstr>L’art comme expérience  </vt:lpstr>
      <vt:lpstr>Pratique et réception, vivre une expérience</vt:lpstr>
      <vt:lpstr>Expérience intuitive</vt:lpstr>
      <vt:lpstr> Les émotions</vt:lpstr>
      <vt:lpstr>Présentation PowerPoint</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verbalisation</dc:title>
  <dc:creator>andré</dc:creator>
  <cp:lastModifiedBy>André SCHERB</cp:lastModifiedBy>
  <cp:revision>156</cp:revision>
  <cp:lastPrinted>2018-10-10T06:13:32Z</cp:lastPrinted>
  <dcterms:created xsi:type="dcterms:W3CDTF">2016-11-01T13:04:43Z</dcterms:created>
  <dcterms:modified xsi:type="dcterms:W3CDTF">2018-10-10T06:13:53Z</dcterms:modified>
</cp:coreProperties>
</file>